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406" r:id="rId2"/>
    <p:sldId id="407" r:id="rId3"/>
    <p:sldId id="409" r:id="rId4"/>
    <p:sldId id="430" r:id="rId5"/>
    <p:sldId id="431" r:id="rId6"/>
    <p:sldId id="43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1642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6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CC2CDF-25FF-414B-B178-07B4C9D38E13}" type="datetimeFigureOut">
              <a:rPr lang="tr-TR" smtClean="0"/>
              <a:t>17.06.2026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E5282B-68EB-4D33-AFF6-652178FD7B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5489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1D35-5C10-4619-A9A2-A007939EA565}" type="datetimeFigureOut">
              <a:rPr lang="tr-TR" smtClean="0"/>
              <a:t>17.06.2026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A571B-CEB1-4E10-8D3F-86C1E8B22C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418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1D35-5C10-4619-A9A2-A007939EA565}" type="datetimeFigureOut">
              <a:rPr lang="tr-TR" smtClean="0"/>
              <a:t>17.06.2026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A571B-CEB1-4E10-8D3F-86C1E8B22C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755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1D35-5C10-4619-A9A2-A007939EA565}" type="datetimeFigureOut">
              <a:rPr lang="tr-TR" smtClean="0"/>
              <a:t>17.06.2026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A571B-CEB1-4E10-8D3F-86C1E8B22C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9400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1D35-5C10-4619-A9A2-A007939EA565}" type="datetimeFigureOut">
              <a:rPr lang="tr-TR" smtClean="0"/>
              <a:t>17.06.2026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A571B-CEB1-4E10-8D3F-86C1E8B22C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2407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1D35-5C10-4619-A9A2-A007939EA565}" type="datetimeFigureOut">
              <a:rPr lang="tr-TR" smtClean="0"/>
              <a:t>17.06.2026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A571B-CEB1-4E10-8D3F-86C1E8B22C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3342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1D35-5C10-4619-A9A2-A007939EA565}" type="datetimeFigureOut">
              <a:rPr lang="tr-TR" smtClean="0"/>
              <a:t>17.06.2026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A571B-CEB1-4E10-8D3F-86C1E8B22C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113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1D35-5C10-4619-A9A2-A007939EA565}" type="datetimeFigureOut">
              <a:rPr lang="tr-TR" smtClean="0"/>
              <a:t>17.06.2026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A571B-CEB1-4E10-8D3F-86C1E8B22C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0991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1D35-5C10-4619-A9A2-A007939EA565}" type="datetimeFigureOut">
              <a:rPr lang="tr-TR" smtClean="0"/>
              <a:t>17.06.2026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A571B-CEB1-4E10-8D3F-86C1E8B22C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8299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1D35-5C10-4619-A9A2-A007939EA565}" type="datetimeFigureOut">
              <a:rPr lang="tr-TR" smtClean="0"/>
              <a:t>17.06.2026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A571B-CEB1-4E10-8D3F-86C1E8B22C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6887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1D35-5C10-4619-A9A2-A007939EA565}" type="datetimeFigureOut">
              <a:rPr lang="tr-TR" smtClean="0"/>
              <a:t>17.06.2026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A571B-CEB1-4E10-8D3F-86C1E8B22C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2995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1D35-5C10-4619-A9A2-A007939EA565}" type="datetimeFigureOut">
              <a:rPr lang="tr-TR" smtClean="0"/>
              <a:t>17.06.2026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A571B-CEB1-4E10-8D3F-86C1E8B22C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1155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51D35-5C10-4619-A9A2-A007939EA565}" type="datetimeFigureOut">
              <a:rPr lang="tr-TR" smtClean="0"/>
              <a:t>17.06.2026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0A571B-CEB1-4E10-8D3F-86C1E8B22C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4834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0460593"/>
              </p:ext>
            </p:extLst>
          </p:nvPr>
        </p:nvGraphicFramePr>
        <p:xfrm>
          <a:off x="1492832" y="379715"/>
          <a:ext cx="10244521" cy="7869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9900">
                  <a:extLst>
                    <a:ext uri="{9D8B030D-6E8A-4147-A177-3AD203B41FA5}">
                      <a16:colId xmlns:a16="http://schemas.microsoft.com/office/drawing/2014/main" val="900816097"/>
                    </a:ext>
                  </a:extLst>
                </a:gridCol>
                <a:gridCol w="842604">
                  <a:extLst>
                    <a:ext uri="{9D8B030D-6E8A-4147-A177-3AD203B41FA5}">
                      <a16:colId xmlns:a16="http://schemas.microsoft.com/office/drawing/2014/main" val="1585805910"/>
                    </a:ext>
                  </a:extLst>
                </a:gridCol>
                <a:gridCol w="709335">
                  <a:extLst>
                    <a:ext uri="{9D8B030D-6E8A-4147-A177-3AD203B41FA5}">
                      <a16:colId xmlns:a16="http://schemas.microsoft.com/office/drawing/2014/main" val="987776459"/>
                    </a:ext>
                  </a:extLst>
                </a:gridCol>
                <a:gridCol w="475377">
                  <a:extLst>
                    <a:ext uri="{9D8B030D-6E8A-4147-A177-3AD203B41FA5}">
                      <a16:colId xmlns:a16="http://schemas.microsoft.com/office/drawing/2014/main" val="3968454827"/>
                    </a:ext>
                  </a:extLst>
                </a:gridCol>
                <a:gridCol w="676908">
                  <a:extLst>
                    <a:ext uri="{9D8B030D-6E8A-4147-A177-3AD203B41FA5}">
                      <a16:colId xmlns:a16="http://schemas.microsoft.com/office/drawing/2014/main" val="2297277697"/>
                    </a:ext>
                  </a:extLst>
                </a:gridCol>
                <a:gridCol w="662193">
                  <a:extLst>
                    <a:ext uri="{9D8B030D-6E8A-4147-A177-3AD203B41FA5}">
                      <a16:colId xmlns:a16="http://schemas.microsoft.com/office/drawing/2014/main" val="2906244602"/>
                    </a:ext>
                  </a:extLst>
                </a:gridCol>
                <a:gridCol w="631654">
                  <a:extLst>
                    <a:ext uri="{9D8B030D-6E8A-4147-A177-3AD203B41FA5}">
                      <a16:colId xmlns:a16="http://schemas.microsoft.com/office/drawing/2014/main" val="49453365"/>
                    </a:ext>
                  </a:extLst>
                </a:gridCol>
                <a:gridCol w="619056">
                  <a:extLst>
                    <a:ext uri="{9D8B030D-6E8A-4147-A177-3AD203B41FA5}">
                      <a16:colId xmlns:a16="http://schemas.microsoft.com/office/drawing/2014/main" val="1937888426"/>
                    </a:ext>
                  </a:extLst>
                </a:gridCol>
                <a:gridCol w="1066152">
                  <a:extLst>
                    <a:ext uri="{9D8B030D-6E8A-4147-A177-3AD203B41FA5}">
                      <a16:colId xmlns:a16="http://schemas.microsoft.com/office/drawing/2014/main" val="2976959611"/>
                    </a:ext>
                  </a:extLst>
                </a:gridCol>
                <a:gridCol w="584664">
                  <a:extLst>
                    <a:ext uri="{9D8B030D-6E8A-4147-A177-3AD203B41FA5}">
                      <a16:colId xmlns:a16="http://schemas.microsoft.com/office/drawing/2014/main" val="2068588948"/>
                    </a:ext>
                  </a:extLst>
                </a:gridCol>
                <a:gridCol w="915687">
                  <a:extLst>
                    <a:ext uri="{9D8B030D-6E8A-4147-A177-3AD203B41FA5}">
                      <a16:colId xmlns:a16="http://schemas.microsoft.com/office/drawing/2014/main" val="1059833938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087315174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269170915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031568950"/>
                    </a:ext>
                  </a:extLst>
                </a:gridCol>
              </a:tblGrid>
              <a:tr h="407963"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Sıra </a:t>
                      </a:r>
                      <a:b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No</a:t>
                      </a:r>
                      <a:b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</a:br>
                      <a:endParaRPr lang="tr-TR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Mahalle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Sokak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Kapı 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No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Bina Adı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Ada 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Parsel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Blok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Kat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Daire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No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Cephe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Taşınmaz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Cinsi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Alan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(m2)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Muhammen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Bedel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Geçici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Teminat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8320100"/>
                  </a:ext>
                </a:extLst>
              </a:tr>
              <a:tr h="27450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Eğribucak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Güldüoğlu</a:t>
                      </a:r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18/3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5104 /2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3. B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Villa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230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13.500.000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420.000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23"/>
                  </a:ext>
                </a:extLst>
              </a:tr>
            </a:tbl>
          </a:graphicData>
        </a:graphic>
      </p:graphicFrame>
      <p:pic>
        <p:nvPicPr>
          <p:cNvPr id="2" name="Resim 1">
            <a:extLst>
              <a:ext uri="{FF2B5EF4-FFF2-40B4-BE49-F238E27FC236}">
                <a16:creationId xmlns:a16="http://schemas.microsoft.com/office/drawing/2014/main" id="{25B63313-883C-A296-2BE8-847265B3A2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680" y="1303078"/>
            <a:ext cx="5732673" cy="5159127"/>
          </a:xfrm>
          <a:prstGeom prst="rect">
            <a:avLst/>
          </a:prstGeom>
        </p:spPr>
      </p:pic>
      <p:sp>
        <p:nvSpPr>
          <p:cNvPr id="3" name="Dikdörtgen: Köşeleri Yuvarlatılmış 2">
            <a:extLst>
              <a:ext uri="{FF2B5EF4-FFF2-40B4-BE49-F238E27FC236}">
                <a16:creationId xmlns:a16="http://schemas.microsoft.com/office/drawing/2014/main" id="{5802CCC9-FE62-A5CA-C5BC-B1BA0C80AACC}"/>
              </a:ext>
            </a:extLst>
          </p:cNvPr>
          <p:cNvSpPr/>
          <p:nvPr/>
        </p:nvSpPr>
        <p:spPr>
          <a:xfrm rot="19663340">
            <a:off x="8428338" y="2923313"/>
            <a:ext cx="457187" cy="107804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F229432B-4C36-A053-02EF-EDE325D5A8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0" t="12941" r="5937" b="16994"/>
          <a:stretch>
            <a:fillRect/>
          </a:stretch>
        </p:blipFill>
        <p:spPr>
          <a:xfrm>
            <a:off x="1492832" y="1303078"/>
            <a:ext cx="4417927" cy="5159127"/>
          </a:xfrm>
          <a:prstGeom prst="rect">
            <a:avLst/>
          </a:prstGeom>
        </p:spPr>
      </p:pic>
      <p:sp>
        <p:nvSpPr>
          <p:cNvPr id="5" name="Ok: Aşağı 4">
            <a:extLst>
              <a:ext uri="{FF2B5EF4-FFF2-40B4-BE49-F238E27FC236}">
                <a16:creationId xmlns:a16="http://schemas.microsoft.com/office/drawing/2014/main" id="{910D5F71-B593-B055-2338-9BA5FFA4DD03}"/>
              </a:ext>
            </a:extLst>
          </p:cNvPr>
          <p:cNvSpPr/>
          <p:nvPr/>
        </p:nvSpPr>
        <p:spPr>
          <a:xfrm>
            <a:off x="8640107" y="2884534"/>
            <a:ext cx="230909" cy="42487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1063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7073831"/>
              </p:ext>
            </p:extLst>
          </p:nvPr>
        </p:nvGraphicFramePr>
        <p:xfrm>
          <a:off x="1492832" y="379715"/>
          <a:ext cx="10244521" cy="7869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9900">
                  <a:extLst>
                    <a:ext uri="{9D8B030D-6E8A-4147-A177-3AD203B41FA5}">
                      <a16:colId xmlns:a16="http://schemas.microsoft.com/office/drawing/2014/main" val="900816097"/>
                    </a:ext>
                  </a:extLst>
                </a:gridCol>
                <a:gridCol w="842604">
                  <a:extLst>
                    <a:ext uri="{9D8B030D-6E8A-4147-A177-3AD203B41FA5}">
                      <a16:colId xmlns:a16="http://schemas.microsoft.com/office/drawing/2014/main" val="1585805910"/>
                    </a:ext>
                  </a:extLst>
                </a:gridCol>
                <a:gridCol w="709335">
                  <a:extLst>
                    <a:ext uri="{9D8B030D-6E8A-4147-A177-3AD203B41FA5}">
                      <a16:colId xmlns:a16="http://schemas.microsoft.com/office/drawing/2014/main" val="987776459"/>
                    </a:ext>
                  </a:extLst>
                </a:gridCol>
                <a:gridCol w="475377">
                  <a:extLst>
                    <a:ext uri="{9D8B030D-6E8A-4147-A177-3AD203B41FA5}">
                      <a16:colId xmlns:a16="http://schemas.microsoft.com/office/drawing/2014/main" val="3968454827"/>
                    </a:ext>
                  </a:extLst>
                </a:gridCol>
                <a:gridCol w="676908">
                  <a:extLst>
                    <a:ext uri="{9D8B030D-6E8A-4147-A177-3AD203B41FA5}">
                      <a16:colId xmlns:a16="http://schemas.microsoft.com/office/drawing/2014/main" val="2297277697"/>
                    </a:ext>
                  </a:extLst>
                </a:gridCol>
                <a:gridCol w="662193">
                  <a:extLst>
                    <a:ext uri="{9D8B030D-6E8A-4147-A177-3AD203B41FA5}">
                      <a16:colId xmlns:a16="http://schemas.microsoft.com/office/drawing/2014/main" val="2906244602"/>
                    </a:ext>
                  </a:extLst>
                </a:gridCol>
                <a:gridCol w="631654">
                  <a:extLst>
                    <a:ext uri="{9D8B030D-6E8A-4147-A177-3AD203B41FA5}">
                      <a16:colId xmlns:a16="http://schemas.microsoft.com/office/drawing/2014/main" val="49453365"/>
                    </a:ext>
                  </a:extLst>
                </a:gridCol>
                <a:gridCol w="619056">
                  <a:extLst>
                    <a:ext uri="{9D8B030D-6E8A-4147-A177-3AD203B41FA5}">
                      <a16:colId xmlns:a16="http://schemas.microsoft.com/office/drawing/2014/main" val="1937888426"/>
                    </a:ext>
                  </a:extLst>
                </a:gridCol>
                <a:gridCol w="1066152">
                  <a:extLst>
                    <a:ext uri="{9D8B030D-6E8A-4147-A177-3AD203B41FA5}">
                      <a16:colId xmlns:a16="http://schemas.microsoft.com/office/drawing/2014/main" val="2976959611"/>
                    </a:ext>
                  </a:extLst>
                </a:gridCol>
                <a:gridCol w="584664">
                  <a:extLst>
                    <a:ext uri="{9D8B030D-6E8A-4147-A177-3AD203B41FA5}">
                      <a16:colId xmlns:a16="http://schemas.microsoft.com/office/drawing/2014/main" val="2068588948"/>
                    </a:ext>
                  </a:extLst>
                </a:gridCol>
                <a:gridCol w="915687">
                  <a:extLst>
                    <a:ext uri="{9D8B030D-6E8A-4147-A177-3AD203B41FA5}">
                      <a16:colId xmlns:a16="http://schemas.microsoft.com/office/drawing/2014/main" val="1059833938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087315174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269170915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031568950"/>
                    </a:ext>
                  </a:extLst>
                </a:gridCol>
              </a:tblGrid>
              <a:tr h="407963"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Sıra </a:t>
                      </a:r>
                      <a:b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No</a:t>
                      </a:r>
                      <a:b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</a:br>
                      <a:endParaRPr lang="tr-TR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Mahalle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Sokak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Kapı 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No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Bina Adı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Ada 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Parsel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Blok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Kat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Daire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No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Cephe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Taşınmaz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Cinsi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Alan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(m2)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Muhammen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Bedel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Geçici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Teminat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8320100"/>
                  </a:ext>
                </a:extLst>
              </a:tr>
              <a:tr h="27450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Eğribucak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Güldüoğlu</a:t>
                      </a:r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18/2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5104 /2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2. B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Villa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230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13.500.000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420.000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23"/>
                  </a:ext>
                </a:extLst>
              </a:tr>
            </a:tbl>
          </a:graphicData>
        </a:graphic>
      </p:graphicFrame>
      <p:pic>
        <p:nvPicPr>
          <p:cNvPr id="2" name="Resim 1">
            <a:extLst>
              <a:ext uri="{FF2B5EF4-FFF2-40B4-BE49-F238E27FC236}">
                <a16:creationId xmlns:a16="http://schemas.microsoft.com/office/drawing/2014/main" id="{F55794D9-C93B-133A-BE05-B5B55B30E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680" y="1303078"/>
            <a:ext cx="5732673" cy="5159127"/>
          </a:xfrm>
          <a:prstGeom prst="rect">
            <a:avLst/>
          </a:prstGeom>
        </p:spPr>
      </p:pic>
      <p:sp>
        <p:nvSpPr>
          <p:cNvPr id="3" name="Dikdörtgen: Köşeleri Yuvarlatılmış 2">
            <a:extLst>
              <a:ext uri="{FF2B5EF4-FFF2-40B4-BE49-F238E27FC236}">
                <a16:creationId xmlns:a16="http://schemas.microsoft.com/office/drawing/2014/main" id="{DBA597CB-FC9E-0A9E-749E-9752B9B86986}"/>
              </a:ext>
            </a:extLst>
          </p:cNvPr>
          <p:cNvSpPr/>
          <p:nvPr/>
        </p:nvSpPr>
        <p:spPr>
          <a:xfrm rot="19663340">
            <a:off x="8428338" y="2923313"/>
            <a:ext cx="457187" cy="107804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772653CF-8CA8-B79E-14B9-163C0FC253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8" t="5949" b="18823"/>
          <a:stretch>
            <a:fillRect/>
          </a:stretch>
        </p:blipFill>
        <p:spPr>
          <a:xfrm>
            <a:off x="1492831" y="1303077"/>
            <a:ext cx="4440683" cy="5159127"/>
          </a:xfrm>
          <a:prstGeom prst="rect">
            <a:avLst/>
          </a:prstGeom>
        </p:spPr>
      </p:pic>
      <p:sp>
        <p:nvSpPr>
          <p:cNvPr id="5" name="Ok: Aşağı 4">
            <a:extLst>
              <a:ext uri="{FF2B5EF4-FFF2-40B4-BE49-F238E27FC236}">
                <a16:creationId xmlns:a16="http://schemas.microsoft.com/office/drawing/2014/main" id="{C5C6B57A-BAEC-27B1-0A47-565EAE697727}"/>
              </a:ext>
            </a:extLst>
          </p:cNvPr>
          <p:cNvSpPr/>
          <p:nvPr/>
        </p:nvSpPr>
        <p:spPr>
          <a:xfrm>
            <a:off x="8871016" y="3216563"/>
            <a:ext cx="230909" cy="42487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8976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6744633"/>
              </p:ext>
            </p:extLst>
          </p:nvPr>
        </p:nvGraphicFramePr>
        <p:xfrm>
          <a:off x="1492832" y="379715"/>
          <a:ext cx="10244521" cy="7869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9900">
                  <a:extLst>
                    <a:ext uri="{9D8B030D-6E8A-4147-A177-3AD203B41FA5}">
                      <a16:colId xmlns:a16="http://schemas.microsoft.com/office/drawing/2014/main" val="900816097"/>
                    </a:ext>
                  </a:extLst>
                </a:gridCol>
                <a:gridCol w="842604">
                  <a:extLst>
                    <a:ext uri="{9D8B030D-6E8A-4147-A177-3AD203B41FA5}">
                      <a16:colId xmlns:a16="http://schemas.microsoft.com/office/drawing/2014/main" val="1585805910"/>
                    </a:ext>
                  </a:extLst>
                </a:gridCol>
                <a:gridCol w="709335">
                  <a:extLst>
                    <a:ext uri="{9D8B030D-6E8A-4147-A177-3AD203B41FA5}">
                      <a16:colId xmlns:a16="http://schemas.microsoft.com/office/drawing/2014/main" val="987776459"/>
                    </a:ext>
                  </a:extLst>
                </a:gridCol>
                <a:gridCol w="475377">
                  <a:extLst>
                    <a:ext uri="{9D8B030D-6E8A-4147-A177-3AD203B41FA5}">
                      <a16:colId xmlns:a16="http://schemas.microsoft.com/office/drawing/2014/main" val="3968454827"/>
                    </a:ext>
                  </a:extLst>
                </a:gridCol>
                <a:gridCol w="676908">
                  <a:extLst>
                    <a:ext uri="{9D8B030D-6E8A-4147-A177-3AD203B41FA5}">
                      <a16:colId xmlns:a16="http://schemas.microsoft.com/office/drawing/2014/main" val="2297277697"/>
                    </a:ext>
                  </a:extLst>
                </a:gridCol>
                <a:gridCol w="662193">
                  <a:extLst>
                    <a:ext uri="{9D8B030D-6E8A-4147-A177-3AD203B41FA5}">
                      <a16:colId xmlns:a16="http://schemas.microsoft.com/office/drawing/2014/main" val="2906244602"/>
                    </a:ext>
                  </a:extLst>
                </a:gridCol>
                <a:gridCol w="631654">
                  <a:extLst>
                    <a:ext uri="{9D8B030D-6E8A-4147-A177-3AD203B41FA5}">
                      <a16:colId xmlns:a16="http://schemas.microsoft.com/office/drawing/2014/main" val="49453365"/>
                    </a:ext>
                  </a:extLst>
                </a:gridCol>
                <a:gridCol w="619056">
                  <a:extLst>
                    <a:ext uri="{9D8B030D-6E8A-4147-A177-3AD203B41FA5}">
                      <a16:colId xmlns:a16="http://schemas.microsoft.com/office/drawing/2014/main" val="1937888426"/>
                    </a:ext>
                  </a:extLst>
                </a:gridCol>
                <a:gridCol w="1066152">
                  <a:extLst>
                    <a:ext uri="{9D8B030D-6E8A-4147-A177-3AD203B41FA5}">
                      <a16:colId xmlns:a16="http://schemas.microsoft.com/office/drawing/2014/main" val="2976959611"/>
                    </a:ext>
                  </a:extLst>
                </a:gridCol>
                <a:gridCol w="584664">
                  <a:extLst>
                    <a:ext uri="{9D8B030D-6E8A-4147-A177-3AD203B41FA5}">
                      <a16:colId xmlns:a16="http://schemas.microsoft.com/office/drawing/2014/main" val="2068588948"/>
                    </a:ext>
                  </a:extLst>
                </a:gridCol>
                <a:gridCol w="915687">
                  <a:extLst>
                    <a:ext uri="{9D8B030D-6E8A-4147-A177-3AD203B41FA5}">
                      <a16:colId xmlns:a16="http://schemas.microsoft.com/office/drawing/2014/main" val="1059833938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087315174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269170915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031568950"/>
                    </a:ext>
                  </a:extLst>
                </a:gridCol>
              </a:tblGrid>
              <a:tr h="407963"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Sıra </a:t>
                      </a:r>
                      <a:b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No</a:t>
                      </a:r>
                      <a:b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</a:br>
                      <a:endParaRPr lang="tr-TR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Mahalle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Sokak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Kapı 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No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Bina Adı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Ada 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Parsel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Blok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Kat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Daire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No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Cephe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Taşınmaz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Cinsi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Alan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(m2)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Muhammen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Bedel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Geçici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Teminat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8320100"/>
                  </a:ext>
                </a:extLst>
              </a:tr>
              <a:tr h="27450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Y. Beyazıt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Kırtay</a:t>
                      </a:r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Kar Sitesi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12050/5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B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KB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Mesken(4+1)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171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7.250.000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220.000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23"/>
                  </a:ext>
                </a:extLst>
              </a:tr>
            </a:tbl>
          </a:graphicData>
        </a:graphic>
      </p:graphicFrame>
      <p:pic>
        <p:nvPicPr>
          <p:cNvPr id="2" name="Resim 1">
            <a:extLst>
              <a:ext uri="{FF2B5EF4-FFF2-40B4-BE49-F238E27FC236}">
                <a16:creationId xmlns:a16="http://schemas.microsoft.com/office/drawing/2014/main" id="{9FF0077E-1696-2D5C-4BF0-8D171E0D21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67"/>
          <a:stretch>
            <a:fillRect/>
          </a:stretch>
        </p:blipFill>
        <p:spPr>
          <a:xfrm>
            <a:off x="5822400" y="1308689"/>
            <a:ext cx="5914953" cy="5169596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6C620E4F-E960-A93C-0421-C31DA732AED8}"/>
              </a:ext>
            </a:extLst>
          </p:cNvPr>
          <p:cNvSpPr/>
          <p:nvPr/>
        </p:nvSpPr>
        <p:spPr>
          <a:xfrm>
            <a:off x="8973671" y="3019425"/>
            <a:ext cx="952500" cy="8191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BCCE609-B99C-D432-9937-F7EA2F98C1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7" r="15817" b="8867"/>
          <a:stretch>
            <a:fillRect/>
          </a:stretch>
        </p:blipFill>
        <p:spPr>
          <a:xfrm rot="5400000">
            <a:off x="1039289" y="1762234"/>
            <a:ext cx="5169596" cy="4262509"/>
          </a:xfrm>
          <a:prstGeom prst="rect">
            <a:avLst/>
          </a:prstGeom>
        </p:spPr>
      </p:pic>
      <p:sp>
        <p:nvSpPr>
          <p:cNvPr id="9" name="Serbest Form: Şekil 8">
            <a:extLst>
              <a:ext uri="{FF2B5EF4-FFF2-40B4-BE49-F238E27FC236}">
                <a16:creationId xmlns:a16="http://schemas.microsoft.com/office/drawing/2014/main" id="{BEAC95E2-3A4B-7979-7054-4CB3E3193331}"/>
              </a:ext>
            </a:extLst>
          </p:cNvPr>
          <p:cNvSpPr/>
          <p:nvPr/>
        </p:nvSpPr>
        <p:spPr>
          <a:xfrm>
            <a:off x="2216150" y="4756150"/>
            <a:ext cx="2419350" cy="762000"/>
          </a:xfrm>
          <a:custGeom>
            <a:avLst/>
            <a:gdLst>
              <a:gd name="csX0" fmla="*/ 44450 w 2419350"/>
              <a:gd name="csY0" fmla="*/ 120650 h 762000"/>
              <a:gd name="csX1" fmla="*/ 558800 w 2419350"/>
              <a:gd name="csY1" fmla="*/ 0 h 762000"/>
              <a:gd name="csX2" fmla="*/ 1022350 w 2419350"/>
              <a:gd name="csY2" fmla="*/ 25400 h 762000"/>
              <a:gd name="csX3" fmla="*/ 2406650 w 2419350"/>
              <a:gd name="csY3" fmla="*/ 342900 h 762000"/>
              <a:gd name="csX4" fmla="*/ 2419350 w 2419350"/>
              <a:gd name="csY4" fmla="*/ 762000 h 762000"/>
              <a:gd name="csX5" fmla="*/ 977900 w 2419350"/>
              <a:gd name="csY5" fmla="*/ 501650 h 762000"/>
              <a:gd name="csX6" fmla="*/ 438150 w 2419350"/>
              <a:gd name="csY6" fmla="*/ 501650 h 762000"/>
              <a:gd name="csX7" fmla="*/ 0 w 2419350"/>
              <a:gd name="csY7" fmla="*/ 539750 h 762000"/>
              <a:gd name="csX8" fmla="*/ 44450 w 2419350"/>
              <a:gd name="csY8" fmla="*/ 120650 h 762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419350" h="762000">
                <a:moveTo>
                  <a:pt x="44450" y="120650"/>
                </a:moveTo>
                <a:lnTo>
                  <a:pt x="558800" y="0"/>
                </a:lnTo>
                <a:lnTo>
                  <a:pt x="1022350" y="25400"/>
                </a:lnTo>
                <a:lnTo>
                  <a:pt x="2406650" y="342900"/>
                </a:lnTo>
                <a:lnTo>
                  <a:pt x="2419350" y="762000"/>
                </a:lnTo>
                <a:lnTo>
                  <a:pt x="977900" y="501650"/>
                </a:lnTo>
                <a:lnTo>
                  <a:pt x="438150" y="501650"/>
                </a:lnTo>
                <a:lnTo>
                  <a:pt x="0" y="539750"/>
                </a:lnTo>
                <a:lnTo>
                  <a:pt x="44450" y="12065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386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/>
        </p:nvGraphicFramePr>
        <p:xfrm>
          <a:off x="1492832" y="379715"/>
          <a:ext cx="10244521" cy="7869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9900">
                  <a:extLst>
                    <a:ext uri="{9D8B030D-6E8A-4147-A177-3AD203B41FA5}">
                      <a16:colId xmlns:a16="http://schemas.microsoft.com/office/drawing/2014/main" val="900816097"/>
                    </a:ext>
                  </a:extLst>
                </a:gridCol>
                <a:gridCol w="842604">
                  <a:extLst>
                    <a:ext uri="{9D8B030D-6E8A-4147-A177-3AD203B41FA5}">
                      <a16:colId xmlns:a16="http://schemas.microsoft.com/office/drawing/2014/main" val="1585805910"/>
                    </a:ext>
                  </a:extLst>
                </a:gridCol>
                <a:gridCol w="709335">
                  <a:extLst>
                    <a:ext uri="{9D8B030D-6E8A-4147-A177-3AD203B41FA5}">
                      <a16:colId xmlns:a16="http://schemas.microsoft.com/office/drawing/2014/main" val="987776459"/>
                    </a:ext>
                  </a:extLst>
                </a:gridCol>
                <a:gridCol w="475377">
                  <a:extLst>
                    <a:ext uri="{9D8B030D-6E8A-4147-A177-3AD203B41FA5}">
                      <a16:colId xmlns:a16="http://schemas.microsoft.com/office/drawing/2014/main" val="3968454827"/>
                    </a:ext>
                  </a:extLst>
                </a:gridCol>
                <a:gridCol w="676908">
                  <a:extLst>
                    <a:ext uri="{9D8B030D-6E8A-4147-A177-3AD203B41FA5}">
                      <a16:colId xmlns:a16="http://schemas.microsoft.com/office/drawing/2014/main" val="2297277697"/>
                    </a:ext>
                  </a:extLst>
                </a:gridCol>
                <a:gridCol w="662193">
                  <a:extLst>
                    <a:ext uri="{9D8B030D-6E8A-4147-A177-3AD203B41FA5}">
                      <a16:colId xmlns:a16="http://schemas.microsoft.com/office/drawing/2014/main" val="2906244602"/>
                    </a:ext>
                  </a:extLst>
                </a:gridCol>
                <a:gridCol w="631654">
                  <a:extLst>
                    <a:ext uri="{9D8B030D-6E8A-4147-A177-3AD203B41FA5}">
                      <a16:colId xmlns:a16="http://schemas.microsoft.com/office/drawing/2014/main" val="49453365"/>
                    </a:ext>
                  </a:extLst>
                </a:gridCol>
                <a:gridCol w="619056">
                  <a:extLst>
                    <a:ext uri="{9D8B030D-6E8A-4147-A177-3AD203B41FA5}">
                      <a16:colId xmlns:a16="http://schemas.microsoft.com/office/drawing/2014/main" val="1937888426"/>
                    </a:ext>
                  </a:extLst>
                </a:gridCol>
                <a:gridCol w="1066152">
                  <a:extLst>
                    <a:ext uri="{9D8B030D-6E8A-4147-A177-3AD203B41FA5}">
                      <a16:colId xmlns:a16="http://schemas.microsoft.com/office/drawing/2014/main" val="2976959611"/>
                    </a:ext>
                  </a:extLst>
                </a:gridCol>
                <a:gridCol w="584664">
                  <a:extLst>
                    <a:ext uri="{9D8B030D-6E8A-4147-A177-3AD203B41FA5}">
                      <a16:colId xmlns:a16="http://schemas.microsoft.com/office/drawing/2014/main" val="2068588948"/>
                    </a:ext>
                  </a:extLst>
                </a:gridCol>
                <a:gridCol w="915687">
                  <a:extLst>
                    <a:ext uri="{9D8B030D-6E8A-4147-A177-3AD203B41FA5}">
                      <a16:colId xmlns:a16="http://schemas.microsoft.com/office/drawing/2014/main" val="1059833938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087315174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269170915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031568950"/>
                    </a:ext>
                  </a:extLst>
                </a:gridCol>
              </a:tblGrid>
              <a:tr h="407963"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Sıra </a:t>
                      </a:r>
                      <a:b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No</a:t>
                      </a:r>
                      <a:b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</a:br>
                      <a:endParaRPr lang="tr-TR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Mahalle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Sokak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Kapı 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No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Bina Adı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Ada 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Parsel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Blok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Kat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Daire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No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Cephe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Taşınmaz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Cinsi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Alan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(m2)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Muhammen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Bedel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Geçici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Teminat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8320100"/>
                  </a:ext>
                </a:extLst>
              </a:tr>
              <a:tr h="27450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Anbar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Manyas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86/B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Yamaner 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13053/1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Z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G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İşyeri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158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6.500.000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200.000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23"/>
                  </a:ext>
                </a:extLst>
              </a:tr>
            </a:tbl>
          </a:graphicData>
        </a:graphic>
      </p:graphicFrame>
      <p:pic>
        <p:nvPicPr>
          <p:cNvPr id="3" name="Resim 2">
            <a:extLst>
              <a:ext uri="{FF2B5EF4-FFF2-40B4-BE49-F238E27FC236}">
                <a16:creationId xmlns:a16="http://schemas.microsoft.com/office/drawing/2014/main" id="{0FA37BA3-0A9F-5710-8CB9-F2563EE350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84" r="14333"/>
          <a:stretch>
            <a:fillRect/>
          </a:stretch>
        </p:blipFill>
        <p:spPr>
          <a:xfrm rot="5400000">
            <a:off x="1075580" y="1565443"/>
            <a:ext cx="5308855" cy="4516832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B108CB2C-32CD-65DA-F21E-5230648152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42"/>
          <a:stretch>
            <a:fillRect/>
          </a:stretch>
        </p:blipFill>
        <p:spPr>
          <a:xfrm>
            <a:off x="6053730" y="1322770"/>
            <a:ext cx="5683623" cy="5155515"/>
          </a:xfrm>
          <a:prstGeom prst="rect">
            <a:avLst/>
          </a:prstGeom>
        </p:spPr>
      </p:pic>
      <p:sp>
        <p:nvSpPr>
          <p:cNvPr id="7" name="Serbest Form: Şekil 6">
            <a:extLst>
              <a:ext uri="{FF2B5EF4-FFF2-40B4-BE49-F238E27FC236}">
                <a16:creationId xmlns:a16="http://schemas.microsoft.com/office/drawing/2014/main" id="{12E69518-B882-CB61-1366-CB7B34FA82AA}"/>
              </a:ext>
            </a:extLst>
          </p:cNvPr>
          <p:cNvSpPr/>
          <p:nvPr/>
        </p:nvSpPr>
        <p:spPr>
          <a:xfrm>
            <a:off x="2554941" y="4858871"/>
            <a:ext cx="1909483" cy="573741"/>
          </a:xfrm>
          <a:custGeom>
            <a:avLst/>
            <a:gdLst>
              <a:gd name="csX0" fmla="*/ 1891553 w 1909483"/>
              <a:gd name="csY0" fmla="*/ 53788 h 573741"/>
              <a:gd name="csX1" fmla="*/ 1891553 w 1909483"/>
              <a:gd name="csY1" fmla="*/ 53788 h 573741"/>
              <a:gd name="csX2" fmla="*/ 1317812 w 1909483"/>
              <a:gd name="csY2" fmla="*/ 62753 h 573741"/>
              <a:gd name="csX3" fmla="*/ 672353 w 1909483"/>
              <a:gd name="csY3" fmla="*/ 0 h 573741"/>
              <a:gd name="csX4" fmla="*/ 0 w 1909483"/>
              <a:gd name="csY4" fmla="*/ 107576 h 573741"/>
              <a:gd name="csX5" fmla="*/ 8965 w 1909483"/>
              <a:gd name="csY5" fmla="*/ 555811 h 573741"/>
              <a:gd name="csX6" fmla="*/ 699247 w 1909483"/>
              <a:gd name="csY6" fmla="*/ 573741 h 573741"/>
              <a:gd name="csX7" fmla="*/ 1909483 w 1909483"/>
              <a:gd name="csY7" fmla="*/ 555811 h 573741"/>
              <a:gd name="csX8" fmla="*/ 1891553 w 1909483"/>
              <a:gd name="csY8" fmla="*/ 53788 h 5737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909483" h="573741">
                <a:moveTo>
                  <a:pt x="1891553" y="53788"/>
                </a:moveTo>
                <a:lnTo>
                  <a:pt x="1891553" y="53788"/>
                </a:lnTo>
                <a:cubicBezTo>
                  <a:pt x="1610984" y="72493"/>
                  <a:pt x="1802006" y="62753"/>
                  <a:pt x="1317812" y="62753"/>
                </a:cubicBezTo>
                <a:lnTo>
                  <a:pt x="672353" y="0"/>
                </a:lnTo>
                <a:lnTo>
                  <a:pt x="0" y="107576"/>
                </a:lnTo>
                <a:lnTo>
                  <a:pt x="8965" y="555811"/>
                </a:lnTo>
                <a:lnTo>
                  <a:pt x="699247" y="573741"/>
                </a:lnTo>
                <a:lnTo>
                  <a:pt x="1909483" y="555811"/>
                </a:lnTo>
                <a:lnTo>
                  <a:pt x="1891553" y="53788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BB8F96A-339A-2A02-8E72-06072908F233}"/>
              </a:ext>
            </a:extLst>
          </p:cNvPr>
          <p:cNvSpPr/>
          <p:nvPr/>
        </p:nvSpPr>
        <p:spPr>
          <a:xfrm>
            <a:off x="8749552" y="3823859"/>
            <a:ext cx="681318" cy="68299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4859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1070642"/>
              </p:ext>
            </p:extLst>
          </p:nvPr>
        </p:nvGraphicFramePr>
        <p:xfrm>
          <a:off x="1492832" y="379715"/>
          <a:ext cx="10244521" cy="8572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9900">
                  <a:extLst>
                    <a:ext uri="{9D8B030D-6E8A-4147-A177-3AD203B41FA5}">
                      <a16:colId xmlns:a16="http://schemas.microsoft.com/office/drawing/2014/main" val="900816097"/>
                    </a:ext>
                  </a:extLst>
                </a:gridCol>
                <a:gridCol w="842604">
                  <a:extLst>
                    <a:ext uri="{9D8B030D-6E8A-4147-A177-3AD203B41FA5}">
                      <a16:colId xmlns:a16="http://schemas.microsoft.com/office/drawing/2014/main" val="1585805910"/>
                    </a:ext>
                  </a:extLst>
                </a:gridCol>
                <a:gridCol w="709335">
                  <a:extLst>
                    <a:ext uri="{9D8B030D-6E8A-4147-A177-3AD203B41FA5}">
                      <a16:colId xmlns:a16="http://schemas.microsoft.com/office/drawing/2014/main" val="987776459"/>
                    </a:ext>
                  </a:extLst>
                </a:gridCol>
                <a:gridCol w="475377">
                  <a:extLst>
                    <a:ext uri="{9D8B030D-6E8A-4147-A177-3AD203B41FA5}">
                      <a16:colId xmlns:a16="http://schemas.microsoft.com/office/drawing/2014/main" val="3968454827"/>
                    </a:ext>
                  </a:extLst>
                </a:gridCol>
                <a:gridCol w="676908">
                  <a:extLst>
                    <a:ext uri="{9D8B030D-6E8A-4147-A177-3AD203B41FA5}">
                      <a16:colId xmlns:a16="http://schemas.microsoft.com/office/drawing/2014/main" val="2297277697"/>
                    </a:ext>
                  </a:extLst>
                </a:gridCol>
                <a:gridCol w="662193">
                  <a:extLst>
                    <a:ext uri="{9D8B030D-6E8A-4147-A177-3AD203B41FA5}">
                      <a16:colId xmlns:a16="http://schemas.microsoft.com/office/drawing/2014/main" val="2906244602"/>
                    </a:ext>
                  </a:extLst>
                </a:gridCol>
                <a:gridCol w="631654">
                  <a:extLst>
                    <a:ext uri="{9D8B030D-6E8A-4147-A177-3AD203B41FA5}">
                      <a16:colId xmlns:a16="http://schemas.microsoft.com/office/drawing/2014/main" val="49453365"/>
                    </a:ext>
                  </a:extLst>
                </a:gridCol>
                <a:gridCol w="619056">
                  <a:extLst>
                    <a:ext uri="{9D8B030D-6E8A-4147-A177-3AD203B41FA5}">
                      <a16:colId xmlns:a16="http://schemas.microsoft.com/office/drawing/2014/main" val="1937888426"/>
                    </a:ext>
                  </a:extLst>
                </a:gridCol>
                <a:gridCol w="1066152">
                  <a:extLst>
                    <a:ext uri="{9D8B030D-6E8A-4147-A177-3AD203B41FA5}">
                      <a16:colId xmlns:a16="http://schemas.microsoft.com/office/drawing/2014/main" val="2976959611"/>
                    </a:ext>
                  </a:extLst>
                </a:gridCol>
                <a:gridCol w="584664">
                  <a:extLst>
                    <a:ext uri="{9D8B030D-6E8A-4147-A177-3AD203B41FA5}">
                      <a16:colId xmlns:a16="http://schemas.microsoft.com/office/drawing/2014/main" val="2068588948"/>
                    </a:ext>
                  </a:extLst>
                </a:gridCol>
                <a:gridCol w="915687">
                  <a:extLst>
                    <a:ext uri="{9D8B030D-6E8A-4147-A177-3AD203B41FA5}">
                      <a16:colId xmlns:a16="http://schemas.microsoft.com/office/drawing/2014/main" val="1059833938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087315174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269170915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031568950"/>
                    </a:ext>
                  </a:extLst>
                </a:gridCol>
              </a:tblGrid>
              <a:tr h="407963"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Sıra </a:t>
                      </a:r>
                      <a:b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No</a:t>
                      </a:r>
                      <a:b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</a:br>
                      <a:endParaRPr lang="tr-TR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Mahalle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Sokak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Kapı 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No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Bina Adı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Ada 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Parsel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Blok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Kat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Daire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No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Cephe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Taşınmaz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Cinsi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Alan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(m2)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Muhammen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Bedel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Geçici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Teminat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8320100"/>
                  </a:ext>
                </a:extLst>
              </a:tr>
              <a:tr h="27450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Anbar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Erdek </a:t>
                      </a:r>
                      <a:r>
                        <a:rPr lang="tr-TR" sz="11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cad.</a:t>
                      </a:r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38/A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Anbar Apt.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13052/1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E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Z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D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İşyeri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152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6.500.000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200.000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23"/>
                  </a:ext>
                </a:extLst>
              </a:tr>
            </a:tbl>
          </a:graphicData>
        </a:graphic>
      </p:graphicFrame>
      <p:pic>
        <p:nvPicPr>
          <p:cNvPr id="2" name="Resim 1">
            <a:extLst>
              <a:ext uri="{FF2B5EF4-FFF2-40B4-BE49-F238E27FC236}">
                <a16:creationId xmlns:a16="http://schemas.microsoft.com/office/drawing/2014/main" id="{BF38E3E4-3204-B15C-3956-9B46987C94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42"/>
          <a:stretch>
            <a:fillRect/>
          </a:stretch>
        </p:blipFill>
        <p:spPr>
          <a:xfrm>
            <a:off x="6053730" y="1322770"/>
            <a:ext cx="5683623" cy="515551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301DB4DF-322C-2CE1-5FAC-770700E2D1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" t="409" r="11718" b="871"/>
          <a:stretch>
            <a:fillRect/>
          </a:stretch>
        </p:blipFill>
        <p:spPr>
          <a:xfrm rot="5400000">
            <a:off x="1231683" y="1646671"/>
            <a:ext cx="5145948" cy="4498145"/>
          </a:xfrm>
          <a:prstGeom prst="rect">
            <a:avLst/>
          </a:prstGeom>
        </p:spPr>
      </p:pic>
      <p:sp>
        <p:nvSpPr>
          <p:cNvPr id="6" name="Serbest Form: Şekil 5">
            <a:extLst>
              <a:ext uri="{FF2B5EF4-FFF2-40B4-BE49-F238E27FC236}">
                <a16:creationId xmlns:a16="http://schemas.microsoft.com/office/drawing/2014/main" id="{305CFBED-105E-C141-55DE-BAE1D6F6CC5B}"/>
              </a:ext>
            </a:extLst>
          </p:cNvPr>
          <p:cNvSpPr/>
          <p:nvPr/>
        </p:nvSpPr>
        <p:spPr>
          <a:xfrm>
            <a:off x="2994212" y="5002306"/>
            <a:ext cx="2384612" cy="636494"/>
          </a:xfrm>
          <a:custGeom>
            <a:avLst/>
            <a:gdLst>
              <a:gd name="csX0" fmla="*/ 26894 w 2384612"/>
              <a:gd name="csY0" fmla="*/ 0 h 636494"/>
              <a:gd name="csX1" fmla="*/ 2339788 w 2384612"/>
              <a:gd name="csY1" fmla="*/ 8965 h 636494"/>
              <a:gd name="csX2" fmla="*/ 2384612 w 2384612"/>
              <a:gd name="csY2" fmla="*/ 636494 h 636494"/>
              <a:gd name="csX3" fmla="*/ 0 w 2384612"/>
              <a:gd name="csY3" fmla="*/ 502023 h 636494"/>
              <a:gd name="csX4" fmla="*/ 26894 w 2384612"/>
              <a:gd name="csY4" fmla="*/ 0 h 63649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384612" h="636494">
                <a:moveTo>
                  <a:pt x="26894" y="0"/>
                </a:moveTo>
                <a:lnTo>
                  <a:pt x="2339788" y="8965"/>
                </a:lnTo>
                <a:lnTo>
                  <a:pt x="2384612" y="636494"/>
                </a:lnTo>
                <a:lnTo>
                  <a:pt x="0" y="502023"/>
                </a:lnTo>
                <a:lnTo>
                  <a:pt x="26894" y="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39F1D10-B7B1-5F7A-606E-F7ECBBBF8AF1}"/>
              </a:ext>
            </a:extLst>
          </p:cNvPr>
          <p:cNvSpPr/>
          <p:nvPr/>
        </p:nvSpPr>
        <p:spPr>
          <a:xfrm>
            <a:off x="8310282" y="4523106"/>
            <a:ext cx="681318" cy="68299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0053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/>
        </p:nvGraphicFramePr>
        <p:xfrm>
          <a:off x="1492832" y="379715"/>
          <a:ext cx="10244521" cy="7869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9900">
                  <a:extLst>
                    <a:ext uri="{9D8B030D-6E8A-4147-A177-3AD203B41FA5}">
                      <a16:colId xmlns:a16="http://schemas.microsoft.com/office/drawing/2014/main" val="900816097"/>
                    </a:ext>
                  </a:extLst>
                </a:gridCol>
                <a:gridCol w="842604">
                  <a:extLst>
                    <a:ext uri="{9D8B030D-6E8A-4147-A177-3AD203B41FA5}">
                      <a16:colId xmlns:a16="http://schemas.microsoft.com/office/drawing/2014/main" val="1585805910"/>
                    </a:ext>
                  </a:extLst>
                </a:gridCol>
                <a:gridCol w="709335">
                  <a:extLst>
                    <a:ext uri="{9D8B030D-6E8A-4147-A177-3AD203B41FA5}">
                      <a16:colId xmlns:a16="http://schemas.microsoft.com/office/drawing/2014/main" val="987776459"/>
                    </a:ext>
                  </a:extLst>
                </a:gridCol>
                <a:gridCol w="475377">
                  <a:extLst>
                    <a:ext uri="{9D8B030D-6E8A-4147-A177-3AD203B41FA5}">
                      <a16:colId xmlns:a16="http://schemas.microsoft.com/office/drawing/2014/main" val="3968454827"/>
                    </a:ext>
                  </a:extLst>
                </a:gridCol>
                <a:gridCol w="676908">
                  <a:extLst>
                    <a:ext uri="{9D8B030D-6E8A-4147-A177-3AD203B41FA5}">
                      <a16:colId xmlns:a16="http://schemas.microsoft.com/office/drawing/2014/main" val="2297277697"/>
                    </a:ext>
                  </a:extLst>
                </a:gridCol>
                <a:gridCol w="662193">
                  <a:extLst>
                    <a:ext uri="{9D8B030D-6E8A-4147-A177-3AD203B41FA5}">
                      <a16:colId xmlns:a16="http://schemas.microsoft.com/office/drawing/2014/main" val="2906244602"/>
                    </a:ext>
                  </a:extLst>
                </a:gridCol>
                <a:gridCol w="631654">
                  <a:extLst>
                    <a:ext uri="{9D8B030D-6E8A-4147-A177-3AD203B41FA5}">
                      <a16:colId xmlns:a16="http://schemas.microsoft.com/office/drawing/2014/main" val="49453365"/>
                    </a:ext>
                  </a:extLst>
                </a:gridCol>
                <a:gridCol w="619056">
                  <a:extLst>
                    <a:ext uri="{9D8B030D-6E8A-4147-A177-3AD203B41FA5}">
                      <a16:colId xmlns:a16="http://schemas.microsoft.com/office/drawing/2014/main" val="1937888426"/>
                    </a:ext>
                  </a:extLst>
                </a:gridCol>
                <a:gridCol w="1066152">
                  <a:extLst>
                    <a:ext uri="{9D8B030D-6E8A-4147-A177-3AD203B41FA5}">
                      <a16:colId xmlns:a16="http://schemas.microsoft.com/office/drawing/2014/main" val="2976959611"/>
                    </a:ext>
                  </a:extLst>
                </a:gridCol>
                <a:gridCol w="584664">
                  <a:extLst>
                    <a:ext uri="{9D8B030D-6E8A-4147-A177-3AD203B41FA5}">
                      <a16:colId xmlns:a16="http://schemas.microsoft.com/office/drawing/2014/main" val="2068588948"/>
                    </a:ext>
                  </a:extLst>
                </a:gridCol>
                <a:gridCol w="915687">
                  <a:extLst>
                    <a:ext uri="{9D8B030D-6E8A-4147-A177-3AD203B41FA5}">
                      <a16:colId xmlns:a16="http://schemas.microsoft.com/office/drawing/2014/main" val="1059833938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087315174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269170915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031568950"/>
                    </a:ext>
                  </a:extLst>
                </a:gridCol>
              </a:tblGrid>
              <a:tr h="407963"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Sıra </a:t>
                      </a:r>
                      <a:b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No</a:t>
                      </a:r>
                      <a:b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</a:br>
                      <a:endParaRPr lang="tr-TR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Mahalle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Sokak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Kapı 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No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Bina Adı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Ada 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Parsel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Blok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Kat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Daire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No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Cephe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Taşınmaz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Cinsi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Alan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(m2)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Muhammen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Bedel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Geçici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Teminat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8320100"/>
                  </a:ext>
                </a:extLst>
              </a:tr>
              <a:tr h="27450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Anbar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Özgüç Sok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139/C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Malazgirt 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13052/1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Z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K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İşyeri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3.700.000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140.000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23"/>
                  </a:ext>
                </a:extLst>
              </a:tr>
            </a:tbl>
          </a:graphicData>
        </a:graphic>
      </p:graphicFrame>
      <p:pic>
        <p:nvPicPr>
          <p:cNvPr id="2" name="Resim 1">
            <a:extLst>
              <a:ext uri="{FF2B5EF4-FFF2-40B4-BE49-F238E27FC236}">
                <a16:creationId xmlns:a16="http://schemas.microsoft.com/office/drawing/2014/main" id="{56B7DB78-3A8C-EAFC-030E-3E82DDCBC8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42"/>
          <a:stretch>
            <a:fillRect/>
          </a:stretch>
        </p:blipFill>
        <p:spPr>
          <a:xfrm>
            <a:off x="6053730" y="1322770"/>
            <a:ext cx="5683623" cy="515551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000E495B-9B08-EB6A-6131-B375347C34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57"/>
          <a:stretch>
            <a:fillRect/>
          </a:stretch>
        </p:blipFill>
        <p:spPr>
          <a:xfrm rot="5400000">
            <a:off x="1115591" y="1700011"/>
            <a:ext cx="5160426" cy="4405944"/>
          </a:xfrm>
          <a:prstGeom prst="rect">
            <a:avLst/>
          </a:prstGeom>
        </p:spPr>
      </p:pic>
      <p:sp>
        <p:nvSpPr>
          <p:cNvPr id="6" name="Serbest Form: Şekil 5">
            <a:extLst>
              <a:ext uri="{FF2B5EF4-FFF2-40B4-BE49-F238E27FC236}">
                <a16:creationId xmlns:a16="http://schemas.microsoft.com/office/drawing/2014/main" id="{C44EB96F-D4FB-EB27-F159-FEEFD0C14108}"/>
              </a:ext>
            </a:extLst>
          </p:cNvPr>
          <p:cNvSpPr/>
          <p:nvPr/>
        </p:nvSpPr>
        <p:spPr>
          <a:xfrm>
            <a:off x="4231341" y="4518212"/>
            <a:ext cx="1111624" cy="699247"/>
          </a:xfrm>
          <a:custGeom>
            <a:avLst/>
            <a:gdLst>
              <a:gd name="csX0" fmla="*/ 0 w 1111624"/>
              <a:gd name="csY0" fmla="*/ 0 h 699247"/>
              <a:gd name="csX1" fmla="*/ 0 w 1111624"/>
              <a:gd name="csY1" fmla="*/ 0 h 699247"/>
              <a:gd name="csX2" fmla="*/ 394447 w 1111624"/>
              <a:gd name="csY2" fmla="*/ 8964 h 699247"/>
              <a:gd name="csX3" fmla="*/ 1111624 w 1111624"/>
              <a:gd name="csY3" fmla="*/ 8964 h 699247"/>
              <a:gd name="csX4" fmla="*/ 1102659 w 1111624"/>
              <a:gd name="csY4" fmla="*/ 224117 h 699247"/>
              <a:gd name="csX5" fmla="*/ 1111624 w 1111624"/>
              <a:gd name="csY5" fmla="*/ 663388 h 699247"/>
              <a:gd name="csX6" fmla="*/ 26894 w 1111624"/>
              <a:gd name="csY6" fmla="*/ 699247 h 699247"/>
              <a:gd name="csX7" fmla="*/ 0 w 1111624"/>
              <a:gd name="csY7" fmla="*/ 0 h 69924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111624" h="699247">
                <a:moveTo>
                  <a:pt x="0" y="0"/>
                </a:moveTo>
                <a:lnTo>
                  <a:pt x="0" y="0"/>
                </a:lnTo>
                <a:lnTo>
                  <a:pt x="394447" y="8964"/>
                </a:lnTo>
                <a:lnTo>
                  <a:pt x="1111624" y="8964"/>
                </a:lnTo>
                <a:cubicBezTo>
                  <a:pt x="1100870" y="170269"/>
                  <a:pt x="1102659" y="98512"/>
                  <a:pt x="1102659" y="224117"/>
                </a:cubicBezTo>
                <a:lnTo>
                  <a:pt x="1111624" y="663388"/>
                </a:lnTo>
                <a:lnTo>
                  <a:pt x="26894" y="699247"/>
                </a:lnTo>
                <a:lnTo>
                  <a:pt x="0" y="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A01C0F8-EF56-FF24-77E3-E18B00D0FF84}"/>
              </a:ext>
            </a:extLst>
          </p:cNvPr>
          <p:cNvSpPr/>
          <p:nvPr/>
        </p:nvSpPr>
        <p:spPr>
          <a:xfrm>
            <a:off x="7871011" y="3087500"/>
            <a:ext cx="681318" cy="68299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72904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2266</TotalTime>
  <Words>189</Words>
  <Application>Microsoft Office PowerPoint</Application>
  <PresentationFormat>Geniş ekran</PresentationFormat>
  <Paragraphs>168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Ali AB. BULUT</dc:creator>
  <cp:lastModifiedBy>Saban ST. TUFEK</cp:lastModifiedBy>
  <cp:revision>189</cp:revision>
  <dcterms:created xsi:type="dcterms:W3CDTF">2024-08-15T12:41:27Z</dcterms:created>
  <dcterms:modified xsi:type="dcterms:W3CDTF">2026-06-17T07:04:20Z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geodilabelclass">
    <vt:lpwstr>id_classification_unclassified=0ef0d4bf-59b8-4ae6-bbc0-fafde041157b</vt:lpwstr>
  </property>
  <property fmtid="{D5CDD505-2E9C-101B-9397-08002B2CF9AE}" pid="3" name="geodilabeluser">
    <vt:lpwstr>user=stufek</vt:lpwstr>
  </property>
  <property fmtid="{D5CDD505-2E9C-101B-9397-08002B2CF9AE}" pid="4" name="geodilabeltime">
    <vt:lpwstr>datetime=2026-06-17T07:04:20.327Z</vt:lpwstr>
  </property>
  <property fmtid="{D5CDD505-2E9C-101B-9397-08002B2CF9AE}" pid="5" name="bjDocumentLabelXML">
    <vt:lpwstr>&lt;?xml version="1.0" encoding="us-ascii"?&gt;&lt;sisl xmlns:xsd="http://www.w3.org/2001/XMLSchema" xmlns:xsi="http://www.w3.org/2001/XMLSchema-instance" sislVersion="0" policy="06b88be1-581b-4ca2-b20f-13331b601e41" origin="userSelected" xmlns="http://www.boldonj</vt:lpwstr>
  </property>
  <property fmtid="{D5CDD505-2E9C-101B-9397-08002B2CF9AE}" pid="6" name="bjDocumentLabelXML-0">
    <vt:lpwstr>ames.com/2008/01/sie/internal/label"&gt;&lt;element uid="id_classification_unclassified" value="" &gt;&lt;/element&gt;&lt;/sisl&gt;</vt:lpwstr>
  </property>
  <property fmtid="{D5CDD505-2E9C-101B-9397-08002B2CF9AE}" pid="7" name="bjLabelRefreshRequired">
    <vt:lpwstr>FileClassifier</vt:lpwstr>
  </property>
</Properties>
</file>