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830" r:id="rId2"/>
    <p:sldId id="831" r:id="rId3"/>
  </p:sldIdLst>
  <p:sldSz cx="9144000" cy="5143500" type="screen16x9"/>
  <p:notesSz cx="6858000" cy="9144000"/>
  <p:defaultTextStyle>
    <a:defPPr>
      <a:defRPr lang="tr-TR"/>
    </a:defPPr>
    <a:lvl1pPr marL="0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0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00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01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01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02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02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02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03" algn="l" defTabSz="914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D0D8E8"/>
    <a:srgbClr val="616161"/>
    <a:srgbClr val="656565"/>
    <a:srgbClr val="E3DFD7"/>
    <a:srgbClr val="EEEADE"/>
    <a:srgbClr val="00BCE4"/>
    <a:srgbClr val="00BBE4"/>
    <a:srgbClr val="6F196D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Açık Stil 2 - Vurgu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27F97BB-C833-4FB7-BDE5-3F7075034690}" styleName="Tema Uygulanmış Stil 2 - Vurgu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5758FB7-9AC5-4552-8A53-C91805E547FA}" styleName="Tema Uygulanmış Stil 1 - Vurgu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18" autoAdjust="0"/>
    <p:restoredTop sz="92389" autoAdjust="0"/>
  </p:normalViewPr>
  <p:slideViewPr>
    <p:cSldViewPr>
      <p:cViewPr varScale="1">
        <p:scale>
          <a:sx n="141" d="100"/>
          <a:sy n="141" d="100"/>
        </p:scale>
        <p:origin x="90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D4ABF-C9FE-40E9-896F-BEE80D1F328B}" type="datetimeFigureOut">
              <a:rPr lang="tr-TR" smtClean="0"/>
              <a:pPr/>
              <a:t>25.11.2025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76BD8-935A-4076-8E35-A8F4F5683A5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2A91-E560-4C91-85B5-4D41C7066D11}" type="datetimeFigureOut">
              <a:rPr lang="tr-TR" smtClean="0"/>
              <a:pPr/>
              <a:t>25.11.2025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6828-710C-4A95-B3B5-3B0859C43B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2A91-E560-4C91-85B5-4D41C7066D11}" type="datetimeFigureOut">
              <a:rPr lang="tr-TR" smtClean="0"/>
              <a:pPr/>
              <a:t>25.11.2025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6828-710C-4A95-B3B5-3B0859C43B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2A91-E560-4C91-85B5-4D41C7066D11}" type="datetimeFigureOut">
              <a:rPr lang="tr-TR" smtClean="0"/>
              <a:pPr/>
              <a:t>25.11.2025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6828-710C-4A95-B3B5-3B0859C43B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2A91-E560-4C91-85B5-4D41C7066D11}" type="datetimeFigureOut">
              <a:rPr lang="tr-TR" smtClean="0"/>
              <a:pPr/>
              <a:t>25.11.2025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6828-710C-4A95-B3B5-3B0859C43B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2A91-E560-4C91-85B5-4D41C7066D11}" type="datetimeFigureOut">
              <a:rPr lang="tr-TR" smtClean="0"/>
              <a:pPr/>
              <a:t>25.11.2025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6828-710C-4A95-B3B5-3B0859C43B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2A91-E560-4C91-85B5-4D41C7066D11}" type="datetimeFigureOut">
              <a:rPr lang="tr-TR" smtClean="0"/>
              <a:pPr/>
              <a:t>25.11.2025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6828-710C-4A95-B3B5-3B0859C43B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2A91-E560-4C91-85B5-4D41C7066D11}" type="datetimeFigureOut">
              <a:rPr lang="tr-TR" smtClean="0"/>
              <a:pPr/>
              <a:t>25.11.2025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6828-710C-4A95-B3B5-3B0859C43B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2A91-E560-4C91-85B5-4D41C7066D11}" type="datetimeFigureOut">
              <a:rPr lang="tr-TR" smtClean="0"/>
              <a:pPr/>
              <a:t>25.11.2025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6828-710C-4A95-B3B5-3B0859C43B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2A91-E560-4C91-85B5-4D41C7066D11}" type="datetimeFigureOut">
              <a:rPr lang="tr-TR" smtClean="0"/>
              <a:pPr/>
              <a:t>25.11.2025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6828-710C-4A95-B3B5-3B0859C43B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2A91-E560-4C91-85B5-4D41C7066D11}" type="datetimeFigureOut">
              <a:rPr lang="tr-TR" smtClean="0"/>
              <a:pPr/>
              <a:t>25.11.2025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6828-710C-4A95-B3B5-3B0859C43B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2A91-E560-4C91-85B5-4D41C7066D11}" type="datetimeFigureOut">
              <a:rPr lang="tr-TR" smtClean="0"/>
              <a:pPr/>
              <a:t>25.11.2025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6828-710C-4A95-B3B5-3B0859C43B5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32A91-E560-4C91-85B5-4D41C7066D11}" type="datetimeFigureOut">
              <a:rPr lang="tr-TR" smtClean="0"/>
              <a:pPr/>
              <a:t>25.11.2025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C6828-710C-4A95-B3B5-3B0859C43B5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560219"/>
              </p:ext>
            </p:extLst>
          </p:nvPr>
        </p:nvGraphicFramePr>
        <p:xfrm>
          <a:off x="1" y="0"/>
          <a:ext cx="9108503" cy="6457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6748">
                  <a:extLst>
                    <a:ext uri="{9D8B030D-6E8A-4147-A177-3AD203B41FA5}">
                      <a16:colId xmlns:a16="http://schemas.microsoft.com/office/drawing/2014/main" val="295462041"/>
                    </a:ext>
                  </a:extLst>
                </a:gridCol>
                <a:gridCol w="1750165">
                  <a:extLst>
                    <a:ext uri="{9D8B030D-6E8A-4147-A177-3AD203B41FA5}">
                      <a16:colId xmlns:a16="http://schemas.microsoft.com/office/drawing/2014/main" val="1222885785"/>
                    </a:ext>
                  </a:extLst>
                </a:gridCol>
                <a:gridCol w="1528211">
                  <a:extLst>
                    <a:ext uri="{9D8B030D-6E8A-4147-A177-3AD203B41FA5}">
                      <a16:colId xmlns:a16="http://schemas.microsoft.com/office/drawing/2014/main" val="2070983513"/>
                    </a:ext>
                  </a:extLst>
                </a:gridCol>
                <a:gridCol w="766875">
                  <a:extLst>
                    <a:ext uri="{9D8B030D-6E8A-4147-A177-3AD203B41FA5}">
                      <a16:colId xmlns:a16="http://schemas.microsoft.com/office/drawing/2014/main" val="3227583945"/>
                    </a:ext>
                  </a:extLst>
                </a:gridCol>
                <a:gridCol w="772991">
                  <a:extLst>
                    <a:ext uri="{9D8B030D-6E8A-4147-A177-3AD203B41FA5}">
                      <a16:colId xmlns:a16="http://schemas.microsoft.com/office/drawing/2014/main" val="425911384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039221959"/>
                    </a:ext>
                  </a:extLst>
                </a:gridCol>
                <a:gridCol w="1398667">
                  <a:extLst>
                    <a:ext uri="{9D8B030D-6E8A-4147-A177-3AD203B41FA5}">
                      <a16:colId xmlns:a16="http://schemas.microsoft.com/office/drawing/2014/main" val="3019003195"/>
                    </a:ext>
                  </a:extLst>
                </a:gridCol>
                <a:gridCol w="1500750">
                  <a:extLst>
                    <a:ext uri="{9D8B030D-6E8A-4147-A177-3AD203B41FA5}">
                      <a16:colId xmlns:a16="http://schemas.microsoft.com/office/drawing/2014/main" val="4155245227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</a:rPr>
                        <a:t>Sıra </a:t>
                      </a:r>
                      <a:br>
                        <a:rPr lang="tr-TR" sz="1000" u="none" strike="noStrike" dirty="0">
                          <a:effectLst/>
                        </a:rPr>
                      </a:br>
                      <a:r>
                        <a:rPr lang="tr-TR" sz="1000" u="none" strike="noStrike" dirty="0">
                          <a:effectLst/>
                        </a:rPr>
                        <a:t>No</a:t>
                      </a:r>
                      <a:endParaRPr lang="tr-TR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</a:rPr>
                        <a:t>Mahalle</a:t>
                      </a:r>
                      <a:endParaRPr lang="tr-TR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</a:rPr>
                        <a:t>Sokak</a:t>
                      </a:r>
                      <a:endParaRPr lang="tr-TR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</a:rPr>
                        <a:t>Kapı </a:t>
                      </a:r>
                      <a:r>
                        <a:rPr lang="tr-TR" sz="1000" u="none" strike="noStrike" dirty="0">
                          <a:effectLst/>
                        </a:rPr>
                        <a:t>No</a:t>
                      </a:r>
                      <a:endParaRPr lang="tr-TR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u="none" strike="noStrike" dirty="0" smtClean="0">
                          <a:effectLst/>
                        </a:rPr>
                        <a:t>Taşınmaz Cinsi</a:t>
                      </a:r>
                      <a:endParaRPr lang="tr-TR" sz="1000" b="1" i="0" u="none" strike="noStrike" dirty="0" smtClea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Alan (m²)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</a:rPr>
                        <a:t>Muhammen</a:t>
                      </a:r>
                      <a:r>
                        <a:rPr lang="tr-TR" sz="1000" u="none" strike="noStrike" baseline="0" dirty="0" smtClean="0">
                          <a:effectLst/>
                        </a:rPr>
                        <a:t> Bedel</a:t>
                      </a:r>
                      <a:endParaRPr lang="tr-TR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</a:rPr>
                        <a:t>Geçici Teminat</a:t>
                      </a:r>
                      <a:endParaRPr lang="tr-TR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14105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tr-T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effectLst/>
                          <a:latin typeface="+mn-lt"/>
                        </a:rPr>
                        <a:t>Demokrasi</a:t>
                      </a:r>
                      <a:endParaRPr lang="tr-T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effectLst/>
                          <a:latin typeface="+mn-lt"/>
                        </a:rPr>
                        <a:t>2227.sok</a:t>
                      </a:r>
                      <a:endParaRPr lang="tr-T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effectLst/>
                          <a:latin typeface="+mn-lt"/>
                        </a:rPr>
                        <a:t>26</a:t>
                      </a:r>
                      <a:endParaRPr lang="tr-T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Büfe</a:t>
                      </a:r>
                      <a:endParaRPr lang="tr-T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effectLst/>
                          <a:latin typeface="+mn-lt"/>
                        </a:rPr>
                        <a:t>25</a:t>
                      </a:r>
                      <a:endParaRPr lang="tr-T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effectLst/>
                          <a:latin typeface="+mn-lt"/>
                        </a:rPr>
                        <a:t>60.000</a:t>
                      </a:r>
                      <a:r>
                        <a:rPr lang="tr-TR" sz="1000" b="0" i="0" u="none" strike="noStrike" baseline="0" dirty="0" smtClean="0">
                          <a:effectLst/>
                          <a:latin typeface="+mn-lt"/>
                        </a:rPr>
                        <a:t> TL</a:t>
                      </a:r>
                      <a:endParaRPr lang="tr-T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effectLst/>
                          <a:latin typeface="+mn-lt"/>
                        </a:rPr>
                        <a:t>1.800</a:t>
                      </a:r>
                      <a:r>
                        <a:rPr lang="tr-TR" sz="1000" b="0" i="0" u="none" strike="noStrike" baseline="0" dirty="0" smtClean="0">
                          <a:effectLst/>
                          <a:latin typeface="+mn-lt"/>
                        </a:rPr>
                        <a:t> TL</a:t>
                      </a:r>
                      <a:endParaRPr lang="tr-T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9037147"/>
                  </a:ext>
                </a:extLst>
              </a:tr>
            </a:tbl>
          </a:graphicData>
        </a:graphic>
      </p:graphicFrame>
      <p:sp>
        <p:nvSpPr>
          <p:cNvPr id="8" name="Serbest Form 7"/>
          <p:cNvSpPr/>
          <p:nvPr/>
        </p:nvSpPr>
        <p:spPr>
          <a:xfrm>
            <a:off x="1110343" y="1907177"/>
            <a:ext cx="71846" cy="45720"/>
          </a:xfrm>
          <a:custGeom>
            <a:avLst/>
            <a:gdLst>
              <a:gd name="connsiteX0" fmla="*/ 0 w 71846"/>
              <a:gd name="connsiteY0" fmla="*/ 45720 h 45720"/>
              <a:gd name="connsiteX1" fmla="*/ 0 w 71846"/>
              <a:gd name="connsiteY1" fmla="*/ 45720 h 45720"/>
              <a:gd name="connsiteX2" fmla="*/ 52251 w 71846"/>
              <a:gd name="connsiteY2" fmla="*/ 6532 h 45720"/>
              <a:gd name="connsiteX3" fmla="*/ 71846 w 71846"/>
              <a:gd name="connsiteY3" fmla="*/ 0 h 45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846" h="45720">
                <a:moveTo>
                  <a:pt x="0" y="45720"/>
                </a:moveTo>
                <a:lnTo>
                  <a:pt x="0" y="45720"/>
                </a:lnTo>
                <a:cubicBezTo>
                  <a:pt x="17417" y="32657"/>
                  <a:pt x="33883" y="18220"/>
                  <a:pt x="52251" y="6532"/>
                </a:cubicBezTo>
                <a:cubicBezTo>
                  <a:pt x="58060" y="2836"/>
                  <a:pt x="71846" y="0"/>
                  <a:pt x="71846" y="0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56833"/>
            <a:ext cx="9143999" cy="448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75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256400"/>
              </p:ext>
            </p:extLst>
          </p:nvPr>
        </p:nvGraphicFramePr>
        <p:xfrm>
          <a:off x="1" y="0"/>
          <a:ext cx="9108503" cy="6457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6748">
                  <a:extLst>
                    <a:ext uri="{9D8B030D-6E8A-4147-A177-3AD203B41FA5}">
                      <a16:colId xmlns:a16="http://schemas.microsoft.com/office/drawing/2014/main" val="295462041"/>
                    </a:ext>
                  </a:extLst>
                </a:gridCol>
                <a:gridCol w="1750165">
                  <a:extLst>
                    <a:ext uri="{9D8B030D-6E8A-4147-A177-3AD203B41FA5}">
                      <a16:colId xmlns:a16="http://schemas.microsoft.com/office/drawing/2014/main" val="1222885785"/>
                    </a:ext>
                  </a:extLst>
                </a:gridCol>
                <a:gridCol w="1528211">
                  <a:extLst>
                    <a:ext uri="{9D8B030D-6E8A-4147-A177-3AD203B41FA5}">
                      <a16:colId xmlns:a16="http://schemas.microsoft.com/office/drawing/2014/main" val="2070983513"/>
                    </a:ext>
                  </a:extLst>
                </a:gridCol>
                <a:gridCol w="766875">
                  <a:extLst>
                    <a:ext uri="{9D8B030D-6E8A-4147-A177-3AD203B41FA5}">
                      <a16:colId xmlns:a16="http://schemas.microsoft.com/office/drawing/2014/main" val="3227583945"/>
                    </a:ext>
                  </a:extLst>
                </a:gridCol>
                <a:gridCol w="772991">
                  <a:extLst>
                    <a:ext uri="{9D8B030D-6E8A-4147-A177-3AD203B41FA5}">
                      <a16:colId xmlns:a16="http://schemas.microsoft.com/office/drawing/2014/main" val="425911384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039221959"/>
                    </a:ext>
                  </a:extLst>
                </a:gridCol>
                <a:gridCol w="1398667">
                  <a:extLst>
                    <a:ext uri="{9D8B030D-6E8A-4147-A177-3AD203B41FA5}">
                      <a16:colId xmlns:a16="http://schemas.microsoft.com/office/drawing/2014/main" val="3019003195"/>
                    </a:ext>
                  </a:extLst>
                </a:gridCol>
                <a:gridCol w="1500750">
                  <a:extLst>
                    <a:ext uri="{9D8B030D-6E8A-4147-A177-3AD203B41FA5}">
                      <a16:colId xmlns:a16="http://schemas.microsoft.com/office/drawing/2014/main" val="4155245227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</a:rPr>
                        <a:t>Sıra </a:t>
                      </a:r>
                      <a:br>
                        <a:rPr lang="tr-TR" sz="1000" u="none" strike="noStrike" dirty="0">
                          <a:effectLst/>
                        </a:rPr>
                      </a:br>
                      <a:r>
                        <a:rPr lang="tr-TR" sz="1000" u="none" strike="noStrike" dirty="0">
                          <a:effectLst/>
                        </a:rPr>
                        <a:t>No</a:t>
                      </a:r>
                      <a:endParaRPr lang="tr-TR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</a:rPr>
                        <a:t>Mahalle</a:t>
                      </a:r>
                      <a:endParaRPr lang="tr-TR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</a:rPr>
                        <a:t>Sokak</a:t>
                      </a:r>
                      <a:endParaRPr lang="tr-TR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</a:rPr>
                        <a:t>Kapı </a:t>
                      </a:r>
                      <a:r>
                        <a:rPr lang="tr-TR" sz="1000" u="none" strike="noStrike" dirty="0">
                          <a:effectLst/>
                        </a:rPr>
                        <a:t>No</a:t>
                      </a:r>
                      <a:endParaRPr lang="tr-TR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u="none" strike="noStrike" dirty="0" smtClean="0">
                          <a:effectLst/>
                        </a:rPr>
                        <a:t>Taşınmaz Cinsi</a:t>
                      </a:r>
                      <a:endParaRPr lang="tr-TR" sz="1000" b="1" i="0" u="none" strike="noStrike" dirty="0" smtClea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Alan (m²)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</a:rPr>
                        <a:t>Muhammen</a:t>
                      </a:r>
                      <a:r>
                        <a:rPr lang="tr-TR" sz="1000" u="none" strike="noStrike" baseline="0" dirty="0" smtClean="0">
                          <a:effectLst/>
                        </a:rPr>
                        <a:t> Bedel</a:t>
                      </a:r>
                      <a:endParaRPr lang="tr-TR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</a:rPr>
                        <a:t>Geçici Teminat</a:t>
                      </a:r>
                      <a:endParaRPr lang="tr-TR" sz="1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14105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tr-T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effectLst/>
                          <a:latin typeface="+mn-lt"/>
                        </a:rPr>
                        <a:t>Demokrasi</a:t>
                      </a:r>
                      <a:endParaRPr lang="tr-T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effectLst/>
                          <a:latin typeface="+mn-lt"/>
                        </a:rPr>
                        <a:t>2227.sok</a:t>
                      </a:r>
                      <a:endParaRPr lang="tr-T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effectLst/>
                          <a:latin typeface="+mn-lt"/>
                        </a:rPr>
                        <a:t>26</a:t>
                      </a:r>
                      <a:endParaRPr lang="tr-T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Büfe</a:t>
                      </a:r>
                      <a:endParaRPr lang="tr-T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effectLst/>
                          <a:latin typeface="+mn-lt"/>
                        </a:rPr>
                        <a:t>25</a:t>
                      </a:r>
                      <a:endParaRPr lang="tr-T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effectLst/>
                          <a:latin typeface="+mn-lt"/>
                        </a:rPr>
                        <a:t>60.000</a:t>
                      </a:r>
                      <a:r>
                        <a:rPr lang="tr-TR" sz="1000" b="0" i="0" u="none" strike="noStrike" baseline="0" dirty="0" smtClean="0">
                          <a:effectLst/>
                          <a:latin typeface="+mn-lt"/>
                        </a:rPr>
                        <a:t> TL</a:t>
                      </a:r>
                      <a:endParaRPr lang="tr-T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b="0" i="0" u="none" strike="noStrike" dirty="0" smtClean="0">
                          <a:effectLst/>
                          <a:latin typeface="+mn-lt"/>
                        </a:rPr>
                        <a:t>1.800</a:t>
                      </a:r>
                      <a:r>
                        <a:rPr lang="tr-TR" sz="1000" b="0" i="0" u="none" strike="noStrike" baseline="0" dirty="0" smtClean="0">
                          <a:effectLst/>
                          <a:latin typeface="+mn-lt"/>
                        </a:rPr>
                        <a:t> TL</a:t>
                      </a:r>
                      <a:endParaRPr lang="tr-TR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9037147"/>
                  </a:ext>
                </a:extLst>
              </a:tr>
            </a:tbl>
          </a:graphicData>
        </a:graphic>
      </p:graphicFrame>
      <p:sp>
        <p:nvSpPr>
          <p:cNvPr id="8" name="Serbest Form 7"/>
          <p:cNvSpPr/>
          <p:nvPr/>
        </p:nvSpPr>
        <p:spPr>
          <a:xfrm>
            <a:off x="1110343" y="1907177"/>
            <a:ext cx="71846" cy="45720"/>
          </a:xfrm>
          <a:custGeom>
            <a:avLst/>
            <a:gdLst>
              <a:gd name="connsiteX0" fmla="*/ 0 w 71846"/>
              <a:gd name="connsiteY0" fmla="*/ 45720 h 45720"/>
              <a:gd name="connsiteX1" fmla="*/ 0 w 71846"/>
              <a:gd name="connsiteY1" fmla="*/ 45720 h 45720"/>
              <a:gd name="connsiteX2" fmla="*/ 52251 w 71846"/>
              <a:gd name="connsiteY2" fmla="*/ 6532 h 45720"/>
              <a:gd name="connsiteX3" fmla="*/ 71846 w 71846"/>
              <a:gd name="connsiteY3" fmla="*/ 0 h 45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846" h="45720">
                <a:moveTo>
                  <a:pt x="0" y="45720"/>
                </a:moveTo>
                <a:lnTo>
                  <a:pt x="0" y="45720"/>
                </a:lnTo>
                <a:cubicBezTo>
                  <a:pt x="17417" y="32657"/>
                  <a:pt x="33883" y="18220"/>
                  <a:pt x="52251" y="6532"/>
                </a:cubicBezTo>
                <a:cubicBezTo>
                  <a:pt x="58060" y="2836"/>
                  <a:pt x="71846" y="0"/>
                  <a:pt x="71846" y="0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5794"/>
            <a:ext cx="9108504" cy="4497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63186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noFill/>
        </a:ln>
      </a:spPr>
      <a:bodyPr wrap="square" lIns="91440" tIns="45720" rIns="91440" bIns="45720">
        <a:spAutoFit/>
      </a:bodyPr>
      <a:lstStyle>
        <a:defPPr algn="ctr">
          <a:defRPr sz="2000" b="1" spc="50" dirty="0" smtClean="0">
            <a:ln w="9525" cmpd="sng">
              <a:noFill/>
              <a:prstDash val="solid"/>
            </a:ln>
            <a:solidFill>
              <a:srgbClr val="70AD47">
                <a:tint val="1000"/>
              </a:srgbClr>
            </a:solidFill>
            <a:effectLst>
              <a:glow rad="38100">
                <a:schemeClr val="accent1">
                  <a:alpha val="40000"/>
                </a:schemeClr>
              </a:glow>
            </a:effectLst>
          </a:defRPr>
        </a:defPPr>
      </a:lstStyle>
      <a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TM03457475[[fn=Çerçeve]]</Template>
  <TotalTime>8460</TotalTime>
  <Words>50</Words>
  <Application>Microsoft Office PowerPoint</Application>
  <PresentationFormat>Ekran Gösterisi (16:9)</PresentationFormat>
  <Paragraphs>32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Ofis Teması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</dc:creator>
  <cp:lastModifiedBy>Hayrettin HP. PATAT</cp:lastModifiedBy>
  <cp:revision>520</cp:revision>
  <dcterms:created xsi:type="dcterms:W3CDTF">2017-05-26T16:53:42Z</dcterms:created>
  <dcterms:modified xsi:type="dcterms:W3CDTF">2025-11-25T12:02:33Z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jDocumentLabelXML">
    <vt:lpwstr>&lt;?xml version="1.0" encoding="us-ascii"?&gt;&lt;sisl xmlns:xsd="http://www.w3.org/2001/XMLSchema" xmlns:xsi="http://www.w3.org/2001/XMLSchema-instance" sislVersion="0" policy="06b88be1-581b-4ca2-b20f-13331b601e41" origin="userSelected" xmlns="http://www.boldonj</vt:lpwstr>
  </property>
  <property fmtid="{D5CDD505-2E9C-101B-9397-08002B2CF9AE}" pid="3" name="bjDocumentLabelXML-0">
    <vt:lpwstr>ames.com/2008/01/sie/internal/label"&gt;&lt;element uid="id_classification_unclassified" value="" &gt;&lt;/element&gt;&lt;/sisl&gt;</vt:lpwstr>
  </property>
  <property fmtid="{D5CDD505-2E9C-101B-9397-08002B2CF9AE}" pid="4" name="bjLabelRefreshRequired">
    <vt:lpwstr>FileClassifier</vt:lpwstr>
  </property>
</Properties>
</file>