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9" r:id="rId2"/>
    <p:sldId id="528" r:id="rId3"/>
    <p:sldId id="534" r:id="rId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04" autoAdjust="0"/>
    <p:restoredTop sz="94464" autoAdjust="0"/>
  </p:normalViewPr>
  <p:slideViewPr>
    <p:cSldViewPr>
      <p:cViewPr varScale="1">
        <p:scale>
          <a:sx n="108" d="100"/>
          <a:sy n="108" d="100"/>
        </p:scale>
        <p:origin x="205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348"/>
    </p:cViewPr>
  </p:sorterViewPr>
  <p:notesViewPr>
    <p:cSldViewPr>
      <p:cViewPr varScale="1">
        <p:scale>
          <a:sx n="57" d="100"/>
          <a:sy n="57" d="100"/>
        </p:scale>
        <p:origin x="178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B75C7-D4C6-4003-896F-4355D1B0445A}" type="datetimeFigureOut">
              <a:rPr lang="tr-TR" smtClean="0"/>
              <a:t>17.07.2025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B0228-CF57-4664-90E2-C4A3D8A5D6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6339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B0228-CF57-4664-90E2-C4A3D8A5D6A2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698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17.07.2025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17.07.2025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17.07.2025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17.07.2025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17.07.2025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17.07.2025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17.07.2025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17.07.2025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17.07.2025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17.07.2025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17.07.2025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17.07.2025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91678" y="274638"/>
            <a:ext cx="7166602" cy="1143000"/>
          </a:xfrm>
        </p:spPr>
        <p:txBody>
          <a:bodyPr>
            <a:normAutofit/>
          </a:bodyPr>
          <a:lstStyle/>
          <a:p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MÜLKİYETİ BELEDİYEMİZE AİT KİRALIK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TAŞINMAZ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000" dirty="0">
                <a:latin typeface="Times New Roman" pitchFamily="18" charset="0"/>
                <a:cs typeface="Times New Roman" pitchFamily="18" charset="0"/>
              </a:rPr>
            </a:br>
            <a:endParaRPr lang="tr-TR" sz="2000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771856"/>
              </p:ext>
            </p:extLst>
          </p:nvPr>
        </p:nvGraphicFramePr>
        <p:xfrm>
          <a:off x="1691679" y="1268758"/>
          <a:ext cx="7166600" cy="20378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333">
                  <a:extLst>
                    <a:ext uri="{9D8B030D-6E8A-4147-A177-3AD203B41FA5}">
                      <a16:colId xmlns:a16="http://schemas.microsoft.com/office/drawing/2014/main" val="3121567514"/>
                    </a:ext>
                  </a:extLst>
                </a:gridCol>
                <a:gridCol w="2864020">
                  <a:extLst>
                    <a:ext uri="{9D8B030D-6E8A-4147-A177-3AD203B41FA5}">
                      <a16:colId xmlns:a16="http://schemas.microsoft.com/office/drawing/2014/main" val="14466069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649807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54848034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2388468"/>
                    </a:ext>
                  </a:extLst>
                </a:gridCol>
                <a:gridCol w="844455">
                  <a:extLst>
                    <a:ext uri="{9D8B030D-6E8A-4147-A177-3AD203B41FA5}">
                      <a16:colId xmlns:a16="http://schemas.microsoft.com/office/drawing/2014/main" val="3289723843"/>
                    </a:ext>
                  </a:extLst>
                </a:gridCol>
                <a:gridCol w="633512">
                  <a:extLst>
                    <a:ext uri="{9D8B030D-6E8A-4147-A177-3AD203B41FA5}">
                      <a16:colId xmlns:a16="http://schemas.microsoft.com/office/drawing/2014/main" val="2941118994"/>
                    </a:ext>
                  </a:extLst>
                </a:gridCol>
              </a:tblGrid>
              <a:tr h="82456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Sıra </a:t>
                      </a:r>
                      <a:br>
                        <a:rPr lang="tr-TR" sz="1100" u="none" strike="noStrike" dirty="0">
                          <a:effectLst/>
                        </a:rPr>
                      </a:br>
                      <a:r>
                        <a:rPr lang="tr-TR" sz="1100" u="none" strike="noStrike" dirty="0">
                          <a:effectLst/>
                        </a:rPr>
                        <a:t>No</a:t>
                      </a:r>
                      <a:endParaRPr lang="tr-TR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Adres</a:t>
                      </a:r>
                      <a:endParaRPr lang="tr-TR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Ada </a:t>
                      </a:r>
                      <a:br>
                        <a:rPr lang="tr-TR" sz="1100" u="none" strike="noStrike" dirty="0">
                          <a:effectLst/>
                        </a:rPr>
                      </a:br>
                      <a:r>
                        <a:rPr lang="tr-TR" sz="1100" u="none" strike="noStrike" dirty="0">
                          <a:effectLst/>
                        </a:rPr>
                        <a:t>Parsel</a:t>
                      </a:r>
                      <a:endParaRPr lang="tr-TR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Taşınmaz</a:t>
                      </a:r>
                      <a:br>
                        <a:rPr lang="tr-TR" sz="1100" u="none" strike="noStrike" dirty="0">
                          <a:effectLst/>
                        </a:rPr>
                      </a:br>
                      <a:r>
                        <a:rPr lang="tr-TR" sz="1100" u="none" strike="noStrike" dirty="0">
                          <a:effectLst/>
                        </a:rPr>
                        <a:t> Cinsi</a:t>
                      </a:r>
                      <a:endParaRPr lang="tr-TR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Alan </a:t>
                      </a:r>
                      <a:br>
                        <a:rPr lang="tr-TR" sz="1100" u="none" strike="noStrike" dirty="0">
                          <a:effectLst/>
                        </a:rPr>
                      </a:br>
                      <a:r>
                        <a:rPr lang="tr-TR" sz="1100" u="none" strike="noStrike" dirty="0">
                          <a:effectLst/>
                        </a:rPr>
                        <a:t>(m2)</a:t>
                      </a:r>
                      <a:endParaRPr lang="tr-TR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Muhammen Bedel</a:t>
                      </a:r>
                      <a:endParaRPr lang="tr-TR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Geçici Teminat</a:t>
                      </a:r>
                      <a:endParaRPr lang="tr-TR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84988"/>
                  </a:ext>
                </a:extLst>
              </a:tr>
              <a:tr h="121331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 smtClean="0">
                          <a:effectLst/>
                        </a:rPr>
                        <a:t>1</a:t>
                      </a:r>
                      <a:endParaRPr lang="tr-TR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 dirty="0">
                          <a:effectLst/>
                        </a:rPr>
                        <a:t>Şirintepe Mahallesi 3141.Sok. No: 9/1</a:t>
                      </a:r>
                      <a:endParaRPr lang="fi-FI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16675/1</a:t>
                      </a:r>
                      <a:endParaRPr lang="tr-TR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İşyeri </a:t>
                      </a:r>
                      <a:br>
                        <a:rPr lang="tr-TR" sz="1100" u="none" strike="noStrike">
                          <a:effectLst/>
                        </a:rPr>
                      </a:br>
                      <a:r>
                        <a:rPr lang="tr-TR" sz="1100" u="none" strike="noStrike">
                          <a:effectLst/>
                        </a:rPr>
                        <a:t>(Eczane)</a:t>
                      </a:r>
                      <a:endParaRPr lang="tr-TR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123</a:t>
                      </a:r>
                      <a:endParaRPr lang="tr-TR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7.000.000</a:t>
                      </a:r>
                      <a:endParaRPr lang="tr-TR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210.000</a:t>
                      </a:r>
                      <a:endParaRPr lang="tr-TR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11594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İçerik Yer Tutucusu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80512" cy="6858000"/>
          </a:xfrm>
          <a:solidFill>
            <a:schemeClr val="bg1"/>
          </a:solidFill>
        </p:spPr>
      </p:pic>
      <p:graphicFrame>
        <p:nvGraphicFramePr>
          <p:cNvPr id="20" name="Tablo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131795"/>
              </p:ext>
            </p:extLst>
          </p:nvPr>
        </p:nvGraphicFramePr>
        <p:xfrm>
          <a:off x="1835691" y="548681"/>
          <a:ext cx="7200801" cy="7470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423">
                  <a:extLst>
                    <a:ext uri="{9D8B030D-6E8A-4147-A177-3AD203B41FA5}">
                      <a16:colId xmlns:a16="http://schemas.microsoft.com/office/drawing/2014/main" val="3121567514"/>
                    </a:ext>
                  </a:extLst>
                </a:gridCol>
                <a:gridCol w="2265862">
                  <a:extLst>
                    <a:ext uri="{9D8B030D-6E8A-4147-A177-3AD203B41FA5}">
                      <a16:colId xmlns:a16="http://schemas.microsoft.com/office/drawing/2014/main" val="14466069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649807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548480348"/>
                    </a:ext>
                  </a:extLst>
                </a:gridCol>
                <a:gridCol w="683582">
                  <a:extLst>
                    <a:ext uri="{9D8B030D-6E8A-4147-A177-3AD203B41FA5}">
                      <a16:colId xmlns:a16="http://schemas.microsoft.com/office/drawing/2014/main" val="2002388468"/>
                    </a:ext>
                  </a:extLst>
                </a:gridCol>
                <a:gridCol w="1134371">
                  <a:extLst>
                    <a:ext uri="{9D8B030D-6E8A-4147-A177-3AD203B41FA5}">
                      <a16:colId xmlns:a16="http://schemas.microsoft.com/office/drawing/2014/main" val="779760297"/>
                    </a:ext>
                  </a:extLst>
                </a:gridCol>
                <a:gridCol w="1134371">
                  <a:extLst>
                    <a:ext uri="{9D8B030D-6E8A-4147-A177-3AD203B41FA5}">
                      <a16:colId xmlns:a16="http://schemas.microsoft.com/office/drawing/2014/main" val="1906570174"/>
                    </a:ext>
                  </a:extLst>
                </a:gridCol>
              </a:tblGrid>
              <a:tr h="40223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Sıra </a:t>
                      </a:r>
                      <a:br>
                        <a:rPr lang="tr-TR" sz="1100" u="none" strike="noStrike" dirty="0">
                          <a:effectLst/>
                        </a:rPr>
                      </a:br>
                      <a:r>
                        <a:rPr lang="tr-TR" sz="1100" u="none" strike="noStrike" dirty="0">
                          <a:effectLst/>
                        </a:rPr>
                        <a:t>No</a:t>
                      </a:r>
                      <a:endParaRPr lang="tr-TR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Adres</a:t>
                      </a:r>
                      <a:endParaRPr lang="tr-TR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Ada </a:t>
                      </a:r>
                      <a:br>
                        <a:rPr lang="tr-TR" sz="1100" u="none" strike="noStrike" dirty="0">
                          <a:effectLst/>
                        </a:rPr>
                      </a:br>
                      <a:r>
                        <a:rPr lang="tr-TR" sz="1100" u="none" strike="noStrike" dirty="0">
                          <a:effectLst/>
                        </a:rPr>
                        <a:t>Parsel</a:t>
                      </a:r>
                      <a:endParaRPr lang="tr-TR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Taşınmaz</a:t>
                      </a:r>
                      <a:br>
                        <a:rPr lang="tr-TR" sz="1100" u="none" strike="noStrike" dirty="0">
                          <a:effectLst/>
                        </a:rPr>
                      </a:br>
                      <a:r>
                        <a:rPr lang="tr-TR" sz="1100" u="none" strike="noStrike" dirty="0">
                          <a:effectLst/>
                        </a:rPr>
                        <a:t> Cinsi</a:t>
                      </a:r>
                      <a:endParaRPr lang="tr-TR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Alan </a:t>
                      </a:r>
                      <a:br>
                        <a:rPr lang="tr-TR" sz="1100" u="none" strike="noStrike" dirty="0">
                          <a:effectLst/>
                        </a:rPr>
                      </a:br>
                      <a:r>
                        <a:rPr lang="tr-TR" sz="1100" u="none" strike="noStrike" dirty="0">
                          <a:effectLst/>
                        </a:rPr>
                        <a:t>(m2)</a:t>
                      </a:r>
                      <a:endParaRPr lang="tr-TR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Muhammen Bedel</a:t>
                      </a:r>
                      <a:endParaRPr lang="tr-TR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Geçici Teminat</a:t>
                      </a:r>
                      <a:endParaRPr lang="tr-TR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84988"/>
                  </a:ext>
                </a:extLst>
              </a:tr>
              <a:tr h="3178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effectLst/>
                          <a:latin typeface="+mn-lt"/>
                        </a:rPr>
                        <a:t>1</a:t>
                      </a:r>
                      <a:endParaRPr lang="tr-TR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 dirty="0">
                          <a:effectLst/>
                        </a:rPr>
                        <a:t>Şirintepe Mahallesi 3141.Sok. No: </a:t>
                      </a:r>
                      <a:r>
                        <a:rPr lang="fi-FI" sz="1100" u="none" strike="noStrike" dirty="0" smtClean="0">
                          <a:effectLst/>
                        </a:rPr>
                        <a:t>9/1</a:t>
                      </a:r>
                      <a:endParaRPr lang="fi-FI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16675/1</a:t>
                      </a:r>
                      <a:endParaRPr lang="tr-TR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İşyeri </a:t>
                      </a:r>
                      <a:br>
                        <a:rPr lang="tr-TR" sz="1100" u="none" strike="noStrike" dirty="0">
                          <a:effectLst/>
                        </a:rPr>
                      </a:br>
                      <a:r>
                        <a:rPr lang="tr-TR" sz="1100" u="none" strike="noStrike" dirty="0">
                          <a:effectLst/>
                        </a:rPr>
                        <a:t>(Eczane)</a:t>
                      </a:r>
                      <a:endParaRPr lang="tr-TR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123</a:t>
                      </a:r>
                      <a:endParaRPr lang="tr-TR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7.000.000</a:t>
                      </a:r>
                      <a:endParaRPr lang="tr-TR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210.000</a:t>
                      </a:r>
                      <a:endParaRPr lang="tr-TR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1159401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07"/>
          <a:stretch/>
        </p:blipFill>
        <p:spPr>
          <a:xfrm>
            <a:off x="1835692" y="3844016"/>
            <a:ext cx="7200803" cy="2764374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 rot="2796870">
            <a:off x="5081658" y="4255246"/>
            <a:ext cx="144016" cy="576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1" y="1295725"/>
            <a:ext cx="7200803" cy="2592290"/>
          </a:xfrm>
          <a:prstGeom prst="rect">
            <a:avLst/>
          </a:prstGeom>
        </p:spPr>
      </p:pic>
      <p:sp>
        <p:nvSpPr>
          <p:cNvPr id="8" name="Aşağı Ok 7"/>
          <p:cNvSpPr/>
          <p:nvPr/>
        </p:nvSpPr>
        <p:spPr>
          <a:xfrm rot="7200000">
            <a:off x="8393593" y="2786724"/>
            <a:ext cx="144016" cy="576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063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İçerik Yer Tutucusu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80512" cy="6858000"/>
          </a:xfrm>
          <a:solidFill>
            <a:schemeClr val="bg1"/>
          </a:solidFill>
        </p:spPr>
      </p:pic>
      <p:graphicFrame>
        <p:nvGraphicFramePr>
          <p:cNvPr id="20" name="Tablo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795983"/>
              </p:ext>
            </p:extLst>
          </p:nvPr>
        </p:nvGraphicFramePr>
        <p:xfrm>
          <a:off x="1835692" y="548681"/>
          <a:ext cx="7056787" cy="7470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427">
                  <a:extLst>
                    <a:ext uri="{9D8B030D-6E8A-4147-A177-3AD203B41FA5}">
                      <a16:colId xmlns:a16="http://schemas.microsoft.com/office/drawing/2014/main" val="3121567514"/>
                    </a:ext>
                  </a:extLst>
                </a:gridCol>
                <a:gridCol w="2362873">
                  <a:extLst>
                    <a:ext uri="{9D8B030D-6E8A-4147-A177-3AD203B41FA5}">
                      <a16:colId xmlns:a16="http://schemas.microsoft.com/office/drawing/2014/main" val="14466069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649807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54848034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4064373824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564777121"/>
                    </a:ext>
                  </a:extLst>
                </a:gridCol>
              </a:tblGrid>
              <a:tr h="40223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Sıra </a:t>
                      </a:r>
                      <a:br>
                        <a:rPr lang="tr-TR" sz="1100" u="none" strike="noStrike" dirty="0">
                          <a:effectLst/>
                        </a:rPr>
                      </a:br>
                      <a:r>
                        <a:rPr lang="tr-TR" sz="1100" u="none" strike="noStrike" dirty="0">
                          <a:effectLst/>
                        </a:rPr>
                        <a:t>No</a:t>
                      </a:r>
                      <a:endParaRPr lang="tr-TR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Adres</a:t>
                      </a:r>
                      <a:endParaRPr lang="tr-TR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Ada </a:t>
                      </a:r>
                      <a:br>
                        <a:rPr lang="tr-TR" sz="1100" u="none" strike="noStrike" dirty="0">
                          <a:effectLst/>
                        </a:rPr>
                      </a:br>
                      <a:r>
                        <a:rPr lang="tr-TR" sz="1100" u="none" strike="noStrike" dirty="0">
                          <a:effectLst/>
                        </a:rPr>
                        <a:t>Parsel</a:t>
                      </a:r>
                      <a:endParaRPr lang="tr-TR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Taşınmaz</a:t>
                      </a:r>
                      <a:br>
                        <a:rPr lang="tr-TR" sz="1100" u="none" strike="noStrike" dirty="0">
                          <a:effectLst/>
                        </a:rPr>
                      </a:br>
                      <a:r>
                        <a:rPr lang="tr-TR" sz="1100" u="none" strike="noStrike" dirty="0">
                          <a:effectLst/>
                        </a:rPr>
                        <a:t> Cinsi</a:t>
                      </a:r>
                      <a:endParaRPr lang="tr-TR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Muhammen Bedel</a:t>
                      </a:r>
                      <a:endParaRPr lang="tr-TR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Geçici Teminat</a:t>
                      </a:r>
                      <a:endParaRPr lang="tr-TR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84988"/>
                  </a:ext>
                </a:extLst>
              </a:tr>
              <a:tr h="3178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effectLst/>
                          <a:latin typeface="+mn-lt"/>
                        </a:rPr>
                        <a:t>1</a:t>
                      </a:r>
                      <a:endParaRPr lang="tr-TR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 dirty="0">
                          <a:effectLst/>
                        </a:rPr>
                        <a:t>Şirintepe Mahallesi 3141.Sok. No: </a:t>
                      </a:r>
                      <a:r>
                        <a:rPr lang="fi-FI" sz="1100" u="none" strike="noStrike" dirty="0" smtClean="0">
                          <a:effectLst/>
                        </a:rPr>
                        <a:t>9</a:t>
                      </a:r>
                      <a:r>
                        <a:rPr lang="tr-TR" sz="1100" u="none" strike="noStrike" dirty="0" smtClean="0">
                          <a:effectLst/>
                        </a:rPr>
                        <a:t>-</a:t>
                      </a:r>
                      <a:r>
                        <a:rPr lang="tr-TR" sz="1100" u="none" strike="noStrike" baseline="0" dirty="0" smtClean="0">
                          <a:effectLst/>
                        </a:rPr>
                        <a:t> 9/1</a:t>
                      </a:r>
                      <a:endParaRPr lang="fi-FI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16675/1</a:t>
                      </a:r>
                      <a:endParaRPr lang="tr-TR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İşyeri </a:t>
                      </a:r>
                      <a:br>
                        <a:rPr lang="tr-TR" sz="1100" u="none" strike="noStrike" dirty="0">
                          <a:effectLst/>
                        </a:rPr>
                      </a:br>
                      <a:r>
                        <a:rPr lang="tr-TR" sz="1100" u="none" strike="noStrike" dirty="0">
                          <a:effectLst/>
                        </a:rPr>
                        <a:t>(Eczane)</a:t>
                      </a:r>
                      <a:endParaRPr lang="tr-TR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7.000.000</a:t>
                      </a:r>
                      <a:endParaRPr lang="tr-TR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210.000</a:t>
                      </a:r>
                      <a:endParaRPr lang="tr-TR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1159401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98"/>
          <a:stretch/>
        </p:blipFill>
        <p:spPr>
          <a:xfrm>
            <a:off x="1835691" y="1295725"/>
            <a:ext cx="7056787" cy="249331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32"/>
          <a:stretch/>
        </p:blipFill>
        <p:spPr>
          <a:xfrm>
            <a:off x="1835690" y="3789040"/>
            <a:ext cx="7056788" cy="2813834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6876256" y="269629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FF0000"/>
                </a:solidFill>
              </a:rPr>
              <a:t>No: 9</a:t>
            </a:r>
            <a:endParaRPr lang="tr-TR" sz="1600" dirty="0">
              <a:solidFill>
                <a:srgbClr val="FF0000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758709" y="269629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FF0000"/>
                </a:solidFill>
              </a:rPr>
              <a:t>No: 9/1</a:t>
            </a:r>
            <a:endParaRPr lang="tr-TR" sz="1600" dirty="0">
              <a:solidFill>
                <a:srgbClr val="FF0000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7452320" y="5297433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FF0000"/>
                </a:solidFill>
              </a:rPr>
              <a:t>No: 9/1</a:t>
            </a:r>
            <a:endParaRPr lang="tr-TR" sz="1600" dirty="0">
              <a:solidFill>
                <a:srgbClr val="FF0000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5436096" y="544522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FF0000"/>
                </a:solidFill>
              </a:rPr>
              <a:t>No: 9</a:t>
            </a:r>
            <a:endParaRPr lang="tr-T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3037</TotalTime>
  <Words>84</Words>
  <Application>Microsoft Office PowerPoint</Application>
  <PresentationFormat>Ekran Gösterisi (4:3)</PresentationFormat>
  <Paragraphs>46</Paragraphs>
  <Slides>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Ofis Teması</vt:lpstr>
      <vt:lpstr>MÜLKİYETİ BELEDİYEMİZE AİT KİRALIK TAŞINMAZ 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Casper</dc:creator>
  <cp:lastModifiedBy>Saban ST. TUFEK</cp:lastModifiedBy>
  <cp:revision>285</cp:revision>
  <dcterms:created xsi:type="dcterms:W3CDTF">2019-12-30T18:53:07Z</dcterms:created>
  <dcterms:modified xsi:type="dcterms:W3CDTF">2025-07-17T12:33:57Z</dcterms:modified>
</cp:coreProperties>
</file>