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18"/>
  </p:notesMasterIdLst>
  <p:sldIdLst>
    <p:sldId id="256" r:id="rId2"/>
    <p:sldId id="1345" r:id="rId3"/>
    <p:sldId id="1347" r:id="rId4"/>
    <p:sldId id="1349" r:id="rId5"/>
    <p:sldId id="1350" r:id="rId6"/>
    <p:sldId id="1351" r:id="rId7"/>
    <p:sldId id="1353" r:id="rId8"/>
    <p:sldId id="1354" r:id="rId9"/>
    <p:sldId id="1355" r:id="rId10"/>
    <p:sldId id="879" r:id="rId11"/>
    <p:sldId id="868" r:id="rId12"/>
    <p:sldId id="875" r:id="rId13"/>
    <p:sldId id="876" r:id="rId14"/>
    <p:sldId id="877" r:id="rId15"/>
    <p:sldId id="1356" r:id="rId16"/>
    <p:sldId id="1359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316" autoAdjust="0"/>
  </p:normalViewPr>
  <p:slideViewPr>
    <p:cSldViewPr snapToGrid="0">
      <p:cViewPr varScale="1">
        <p:scale>
          <a:sx n="104" d="100"/>
          <a:sy n="104" d="100"/>
        </p:scale>
        <p:origin x="88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BFFC4-B9A1-4760-A770-70E3E524AF65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C15AB-E663-4A05-A25F-A5C86F2C63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756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C15AB-E663-4A05-A25F-A5C86F2C63D7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0187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C15AB-E663-4A05-A25F-A5C86F2C63D7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7429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C15AB-E663-4A05-A25F-A5C86F2C63D7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9018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2C15AB-E663-4A05-A25F-A5C86F2C63D7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820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4844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425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772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7791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684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842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561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6287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561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4361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0524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321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2811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9915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3981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380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tr-T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51F70-27E6-476F-AE77-B29A6EC56AD9}" type="datetimeFigureOut">
              <a:rPr lang="tr-TR" smtClean="0"/>
              <a:t>19.10.2026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90ADDC-0E03-43AD-8732-FA14855C3261}" type="slidenum">
              <a:rPr lang="tr-TR" smtClean="0"/>
              <a:t>‹#›</a:t>
            </a:fld>
            <a:endParaRPr lang="tr-TR"/>
          </a:p>
        </p:txBody>
      </p:sp>
      <p:sp>
        <p:nvSpPr>
          <p:cNvPr id="8" name="geodi_dlp_watermark_center">
            <a:extLst>
              <a:ext uri="{FF2B5EF4-FFF2-40B4-BE49-F238E27FC236}">
                <a16:creationId xmlns:a16="http://schemas.microsoft.com/office/drawing/2014/main" id="{172C8347-270B-E324-B5BD-9302F5F4EB95}"/>
              </a:ext>
            </a:extLst>
          </p:cNvPr>
          <p:cNvSpPr txBox="1"/>
          <p:nvPr userDrawn="1"/>
        </p:nvSpPr>
        <p:spPr>
          <a:xfrm rot="-2700000">
            <a:off x="5530720" y="3157260"/>
            <a:ext cx="1130560" cy="27174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tr-TR" sz="1200" b="1" i="1" u="none">
                <a:solidFill>
                  <a:srgbClr val="FF0000"/>
                </a:solidFill>
                <a:latin typeface="Times New Roman" panose="02020603050405020304" pitchFamily="18" charset="0"/>
              </a:rPr>
              <a:t>Hizmete Özel</a:t>
            </a:r>
          </a:p>
        </p:txBody>
      </p:sp>
    </p:spTree>
    <p:extLst>
      <p:ext uri="{BB962C8B-B14F-4D97-AF65-F5344CB8AC3E}">
        <p14:creationId xmlns:p14="http://schemas.microsoft.com/office/powerpoint/2010/main" val="287022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07067" y="733647"/>
            <a:ext cx="6254700" cy="1807534"/>
          </a:xfrm>
        </p:spPr>
        <p:txBody>
          <a:bodyPr/>
          <a:lstStyle/>
          <a:p>
            <a:r>
              <a:rPr lang="tr-TR" dirty="0"/>
              <a:t>İHALE PARSELLERİ KATALOĞU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PLAN ve PROJE MÜDÜRLÜĞÜ </a:t>
            </a:r>
          </a:p>
          <a:p>
            <a:r>
              <a:rPr lang="tr-TR" dirty="0"/>
              <a:t>Harita ve Taşınmaz Yönetim Şefliği 2026</a:t>
            </a:r>
          </a:p>
        </p:txBody>
      </p:sp>
    </p:spTree>
    <p:extLst>
      <p:ext uri="{BB962C8B-B14F-4D97-AF65-F5344CB8AC3E}">
        <p14:creationId xmlns:p14="http://schemas.microsoft.com/office/powerpoint/2010/main" val="244250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65356" y="-70339"/>
            <a:ext cx="8596668" cy="782515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TAŞINMAZ LİSTESİ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B0FA6396-A909-0D4C-E85B-059C64977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319716"/>
              </p:ext>
            </p:extLst>
          </p:nvPr>
        </p:nvGraphicFramePr>
        <p:xfrm>
          <a:off x="-1" y="518751"/>
          <a:ext cx="12192000" cy="6339247"/>
        </p:xfrm>
        <a:graphic>
          <a:graphicData uri="http://schemas.openxmlformats.org/drawingml/2006/table">
            <a:tbl>
              <a:tblPr/>
              <a:tblGrid>
                <a:gridCol w="686470">
                  <a:extLst>
                    <a:ext uri="{9D8B030D-6E8A-4147-A177-3AD203B41FA5}">
                      <a16:colId xmlns:a16="http://schemas.microsoft.com/office/drawing/2014/main" val="950687786"/>
                    </a:ext>
                  </a:extLst>
                </a:gridCol>
                <a:gridCol w="2059413">
                  <a:extLst>
                    <a:ext uri="{9D8B030D-6E8A-4147-A177-3AD203B41FA5}">
                      <a16:colId xmlns:a16="http://schemas.microsoft.com/office/drawing/2014/main" val="1059590614"/>
                    </a:ext>
                  </a:extLst>
                </a:gridCol>
                <a:gridCol w="1287134">
                  <a:extLst>
                    <a:ext uri="{9D8B030D-6E8A-4147-A177-3AD203B41FA5}">
                      <a16:colId xmlns:a16="http://schemas.microsoft.com/office/drawing/2014/main" val="2097530191"/>
                    </a:ext>
                  </a:extLst>
                </a:gridCol>
                <a:gridCol w="1372940">
                  <a:extLst>
                    <a:ext uri="{9D8B030D-6E8A-4147-A177-3AD203B41FA5}">
                      <a16:colId xmlns:a16="http://schemas.microsoft.com/office/drawing/2014/main" val="1513196082"/>
                    </a:ext>
                  </a:extLst>
                </a:gridCol>
                <a:gridCol w="2116616">
                  <a:extLst>
                    <a:ext uri="{9D8B030D-6E8A-4147-A177-3AD203B41FA5}">
                      <a16:colId xmlns:a16="http://schemas.microsoft.com/office/drawing/2014/main" val="1306624018"/>
                    </a:ext>
                  </a:extLst>
                </a:gridCol>
                <a:gridCol w="1008253">
                  <a:extLst>
                    <a:ext uri="{9D8B030D-6E8A-4147-A177-3AD203B41FA5}">
                      <a16:colId xmlns:a16="http://schemas.microsoft.com/office/drawing/2014/main" val="2367678226"/>
                    </a:ext>
                  </a:extLst>
                </a:gridCol>
                <a:gridCol w="1830587">
                  <a:extLst>
                    <a:ext uri="{9D8B030D-6E8A-4147-A177-3AD203B41FA5}">
                      <a16:colId xmlns:a16="http://schemas.microsoft.com/office/drawing/2014/main" val="2903264374"/>
                    </a:ext>
                  </a:extLst>
                </a:gridCol>
                <a:gridCol w="1830587">
                  <a:extLst>
                    <a:ext uri="{9D8B030D-6E8A-4147-A177-3AD203B41FA5}">
                      <a16:colId xmlns:a16="http://schemas.microsoft.com/office/drawing/2014/main" val="2808607047"/>
                    </a:ext>
                  </a:extLst>
                </a:gridCol>
              </a:tblGrid>
              <a:tr h="4028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Sıra</a:t>
                      </a:r>
                      <a:b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No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Mahalle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Ada </a:t>
                      </a:r>
                      <a:b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Parsel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Alanı </a:t>
                      </a:r>
                      <a:b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(m2)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İmar Durumu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Emsal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Muhammen </a:t>
                      </a:r>
                      <a:b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Bedel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Geçici </a:t>
                      </a:r>
                      <a:b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Teminat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921684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Erenköy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3619/16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1.001,02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961186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Erenköy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16341/6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1.179,19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453988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Becen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5052/13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1.304,17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11.085.000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776197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Becen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13063/6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1.001,00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990961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Altınoluk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13428/17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1.899,12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373433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Altınoluk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13428/19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1.040,17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168917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Altınoluk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13725/6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1.062,91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7.000.000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113429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Altınoluk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8820/15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1.003,82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Bağ ve Sayfiye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0.24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6.000.000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359832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Talas/Endürlük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4867/1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1.040,94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Konut Arsası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787528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Talas/Endürlük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4867/2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756,52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Konut Arsası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4.750.000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020718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Talas/Endürlük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4867/3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883,13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Konut Arsası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0.30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440096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Gesi 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505/7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845,57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Konut Arsası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0.45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222127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Gesi/Kuzey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695/4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863,43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Konut Arsası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0.45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4.500.000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106073"/>
                  </a:ext>
                </a:extLst>
              </a:tr>
              <a:tr h="42403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Gesi/Kuzey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695/5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802,41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Konut Arsası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0.45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4.250.000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200.000</a:t>
                      </a:r>
                    </a:p>
                  </a:txBody>
                  <a:tcPr marL="6491" marR="6491" marT="64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411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866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-896717" y="-1"/>
            <a:ext cx="8596668" cy="3880774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/>
              <a:t>                                                                              1.TAŞINMAZ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057276"/>
              </p:ext>
            </p:extLst>
          </p:nvPr>
        </p:nvGraphicFramePr>
        <p:xfrm>
          <a:off x="0" y="386862"/>
          <a:ext cx="5922335" cy="1074955"/>
        </p:xfrm>
        <a:graphic>
          <a:graphicData uri="http://schemas.openxmlformats.org/drawingml/2006/table">
            <a:tbl>
              <a:tblPr firstRow="1" firstCol="1" bandRow="1"/>
              <a:tblGrid>
                <a:gridCol w="1809119">
                  <a:extLst>
                    <a:ext uri="{9D8B030D-6E8A-4147-A177-3AD203B41FA5}">
                      <a16:colId xmlns:a16="http://schemas.microsoft.com/office/drawing/2014/main" val="2176483924"/>
                    </a:ext>
                  </a:extLst>
                </a:gridCol>
                <a:gridCol w="4113216">
                  <a:extLst>
                    <a:ext uri="{9D8B030D-6E8A-4147-A177-3AD203B41FA5}">
                      <a16:colId xmlns:a16="http://schemas.microsoft.com/office/drawing/2014/main" val="1073185137"/>
                    </a:ext>
                  </a:extLst>
                </a:gridCol>
              </a:tblGrid>
              <a:tr h="153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ERENKÖY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261912"/>
                  </a:ext>
                </a:extLst>
              </a:tr>
              <a:tr h="153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3619/16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440333"/>
                  </a:ext>
                </a:extLst>
              </a:tr>
              <a:tr h="153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1001,02 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901428"/>
                  </a:ext>
                </a:extLst>
              </a:tr>
              <a:tr h="153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 </a:t>
                      </a: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E = 0,24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571759"/>
                  </a:ext>
                </a:extLst>
              </a:tr>
              <a:tr h="153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VE SAYFİYE EVLERİ</a:t>
                      </a: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01314"/>
                  </a:ext>
                </a:extLst>
              </a:tr>
              <a:tr h="153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AÇIKLAMA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072454"/>
                  </a:ext>
                </a:extLst>
              </a:tr>
              <a:tr h="1535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MUHAMMEN BEDEL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12.500.000 TL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402542"/>
                  </a:ext>
                </a:extLst>
              </a:tr>
            </a:tbl>
          </a:graphicData>
        </a:graphic>
      </p:graphicFrame>
      <p:pic>
        <p:nvPicPr>
          <p:cNvPr id="15" name="Resim 14">
            <a:extLst>
              <a:ext uri="{FF2B5EF4-FFF2-40B4-BE49-F238E27FC236}">
                <a16:creationId xmlns:a16="http://schemas.microsoft.com/office/drawing/2014/main" id="{0E014D12-A5C1-7EBB-0C63-51AD41A78E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35" y="386862"/>
            <a:ext cx="6269665" cy="6471137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5DE71D40-44B4-5B7D-ADF5-D1241A25D6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1817"/>
            <a:ext cx="5922335" cy="5396183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5BBDD44E-DE90-F609-6FB2-597A1B67B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055" y="4267636"/>
            <a:ext cx="1444877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3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12781" y="-246185"/>
            <a:ext cx="4274289" cy="6586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/>
              <a:t>                                                                            2.TAŞINMAZ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795664"/>
              </p:ext>
            </p:extLst>
          </p:nvPr>
        </p:nvGraphicFramePr>
        <p:xfrm>
          <a:off x="0" y="412490"/>
          <a:ext cx="6145619" cy="863162"/>
        </p:xfrm>
        <a:graphic>
          <a:graphicData uri="http://schemas.openxmlformats.org/drawingml/2006/table">
            <a:tbl>
              <a:tblPr firstRow="1" firstCol="1" bandRow="1"/>
              <a:tblGrid>
                <a:gridCol w="1877325">
                  <a:extLst>
                    <a:ext uri="{9D8B030D-6E8A-4147-A177-3AD203B41FA5}">
                      <a16:colId xmlns:a16="http://schemas.microsoft.com/office/drawing/2014/main" val="2201783518"/>
                    </a:ext>
                  </a:extLst>
                </a:gridCol>
                <a:gridCol w="4268294">
                  <a:extLst>
                    <a:ext uri="{9D8B030D-6E8A-4147-A177-3AD203B41FA5}">
                      <a16:colId xmlns:a16="http://schemas.microsoft.com/office/drawing/2014/main" val="2814039024"/>
                    </a:ext>
                  </a:extLst>
                </a:gridCol>
              </a:tblGrid>
              <a:tr h="1618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ERENKÖY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4174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16341/6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1306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1.179,19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0467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 / E = 0,24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870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 VE SAYFİYE EVLERİ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405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8.500.000 TL</a:t>
                      </a:r>
                      <a:r>
                        <a:rPr lang="tr-TR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622218"/>
                  </a:ext>
                </a:extLst>
              </a:tr>
            </a:tbl>
          </a:graphicData>
        </a:graphic>
      </p:graphicFrame>
      <p:pic>
        <p:nvPicPr>
          <p:cNvPr id="11" name="Resim 10">
            <a:extLst>
              <a:ext uri="{FF2B5EF4-FFF2-40B4-BE49-F238E27FC236}">
                <a16:creationId xmlns:a16="http://schemas.microsoft.com/office/drawing/2014/main" id="{31C68E09-3934-DF94-A980-66752B8AF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618" y="412490"/>
            <a:ext cx="6046381" cy="6445509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3E8BB3A2-F894-114D-C328-BE5C3C4F5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08037"/>
            <a:ext cx="6145618" cy="5549963"/>
          </a:xfrm>
          <a:prstGeom prst="rect">
            <a:avLst/>
          </a:prstGeom>
        </p:spPr>
      </p:pic>
      <p:pic>
        <p:nvPicPr>
          <p:cNvPr id="15" name="Resim 14">
            <a:extLst>
              <a:ext uri="{FF2B5EF4-FFF2-40B4-BE49-F238E27FC236}">
                <a16:creationId xmlns:a16="http://schemas.microsoft.com/office/drawing/2014/main" id="{5561954E-30C4-C188-A38D-202D0329E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601" y="3935379"/>
            <a:ext cx="902286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19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65954" y="0"/>
            <a:ext cx="1967943" cy="4146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/>
              <a:t> 3.TAŞINMAZ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008433"/>
              </p:ext>
            </p:extLst>
          </p:nvPr>
        </p:nvGraphicFramePr>
        <p:xfrm>
          <a:off x="0" y="414670"/>
          <a:ext cx="6049926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1848094">
                  <a:extLst>
                    <a:ext uri="{9D8B030D-6E8A-4147-A177-3AD203B41FA5}">
                      <a16:colId xmlns:a16="http://schemas.microsoft.com/office/drawing/2014/main" val="2869077916"/>
                    </a:ext>
                  </a:extLst>
                </a:gridCol>
                <a:gridCol w="4201832">
                  <a:extLst>
                    <a:ext uri="{9D8B030D-6E8A-4147-A177-3AD203B41FA5}">
                      <a16:colId xmlns:a16="http://schemas.microsoft.com/office/drawing/2014/main" val="20104695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BECEN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388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5052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13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67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1.304,17 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776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 / E = 0.24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21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 VE SAYFİYE EVLERİ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886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11.085.000 TL</a:t>
                      </a:r>
                      <a:endParaRPr lang="tr-T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29025"/>
                  </a:ext>
                </a:extLst>
              </a:tr>
            </a:tbl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703E62BB-5367-47C2-4D4B-F416F79788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26" y="414668"/>
            <a:ext cx="6142074" cy="6443332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C15C0177-02B2-8061-868B-8AC01D836D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164"/>
            <a:ext cx="6049926" cy="5562835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id="{D8B65830-7FC1-D200-93A6-56EF0676A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8348" y="3534453"/>
            <a:ext cx="1444877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9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0" y="15146"/>
            <a:ext cx="2923953" cy="36150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b="1" dirty="0"/>
              <a:t> 4.TAŞINMAZ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907750"/>
              </p:ext>
            </p:extLst>
          </p:nvPr>
        </p:nvGraphicFramePr>
        <p:xfrm>
          <a:off x="0" y="361506"/>
          <a:ext cx="5896402" cy="988381"/>
        </p:xfrm>
        <a:graphic>
          <a:graphicData uri="http://schemas.openxmlformats.org/drawingml/2006/table">
            <a:tbl>
              <a:tblPr firstRow="1" firstCol="1" bandRow="1"/>
              <a:tblGrid>
                <a:gridCol w="1801196">
                  <a:extLst>
                    <a:ext uri="{9D8B030D-6E8A-4147-A177-3AD203B41FA5}">
                      <a16:colId xmlns:a16="http://schemas.microsoft.com/office/drawing/2014/main" val="2869077916"/>
                    </a:ext>
                  </a:extLst>
                </a:gridCol>
                <a:gridCol w="4095206">
                  <a:extLst>
                    <a:ext uri="{9D8B030D-6E8A-4147-A177-3AD203B41FA5}">
                      <a16:colId xmlns:a16="http://schemas.microsoft.com/office/drawing/2014/main" val="2010469587"/>
                    </a:ext>
                  </a:extLst>
                </a:gridCol>
              </a:tblGrid>
              <a:tr h="101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BECEN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388562"/>
                  </a:ext>
                </a:extLst>
              </a:tr>
              <a:tr h="57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13063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/ 6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67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1.001,00 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776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 / E = 0.24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21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 VE SAYFİYE EVLERİ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886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AÇIKLAMA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29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MUHAMMEN BEDEL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8.500.000 TL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553731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:a16="http://schemas.microsoft.com/office/drawing/2014/main" id="{5D690AA7-615D-7907-FDF4-11876FF088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02" y="361506"/>
            <a:ext cx="6295597" cy="649649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A6304ADB-048F-A7AC-0E97-E8985D439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8749"/>
            <a:ext cx="5896402" cy="5469250"/>
          </a:xfrm>
          <a:prstGeom prst="rect">
            <a:avLst/>
          </a:prstGeom>
        </p:spPr>
      </p:pic>
      <p:sp>
        <p:nvSpPr>
          <p:cNvPr id="12" name="5 Sol Ok">
            <a:extLst>
              <a:ext uri="{FF2B5EF4-FFF2-40B4-BE49-F238E27FC236}">
                <a16:creationId xmlns:a16="http://schemas.microsoft.com/office/drawing/2014/main" id="{7A82EA4D-6236-A5E6-F006-6267316FB12A}"/>
              </a:ext>
            </a:extLst>
          </p:cNvPr>
          <p:cNvSpPr/>
          <p:nvPr/>
        </p:nvSpPr>
        <p:spPr bwMode="auto">
          <a:xfrm rot="19898216">
            <a:off x="3162895" y="4240206"/>
            <a:ext cx="1575111" cy="377825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tr-TR" sz="850" dirty="0">
                <a:latin typeface="Arial" charset="0"/>
                <a:cs typeface="Arial" charset="0"/>
              </a:rPr>
              <a:t>  13063 ADA 6 PARSEL</a:t>
            </a:r>
          </a:p>
        </p:txBody>
      </p:sp>
    </p:spTree>
    <p:extLst>
      <p:ext uri="{BB962C8B-B14F-4D97-AF65-F5344CB8AC3E}">
        <p14:creationId xmlns:p14="http://schemas.microsoft.com/office/powerpoint/2010/main" val="3638019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20970" y="0"/>
            <a:ext cx="2750864" cy="28275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tr-TR" b="1" dirty="0"/>
              <a:t> </a:t>
            </a:r>
            <a:r>
              <a:rPr lang="tr-TR" sz="2600" b="1" dirty="0"/>
              <a:t>5.TAŞINMAZ</a:t>
            </a:r>
            <a:endParaRPr lang="tr-TR" sz="2600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435602"/>
              </p:ext>
            </p:extLst>
          </p:nvPr>
        </p:nvGraphicFramePr>
        <p:xfrm>
          <a:off x="0" y="279110"/>
          <a:ext cx="5896402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1801196">
                  <a:extLst>
                    <a:ext uri="{9D8B030D-6E8A-4147-A177-3AD203B41FA5}">
                      <a16:colId xmlns:a16="http://schemas.microsoft.com/office/drawing/2014/main" val="2869077916"/>
                    </a:ext>
                  </a:extLst>
                </a:gridCol>
                <a:gridCol w="4095206">
                  <a:extLst>
                    <a:ext uri="{9D8B030D-6E8A-4147-A177-3AD203B41FA5}">
                      <a16:colId xmlns:a16="http://schemas.microsoft.com/office/drawing/2014/main" val="20104695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ALTINOLUK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388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13428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/ 17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67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1.899,12 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776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 / E = 0.24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21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 VE SAYFİYE EVLERİ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886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12.500.000 TL</a:t>
                      </a:r>
                      <a:r>
                        <a:rPr lang="tr-TR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29025"/>
                  </a:ext>
                </a:extLst>
              </a:tr>
            </a:tbl>
          </a:graphicData>
        </a:graphic>
      </p:graphicFrame>
      <p:pic>
        <p:nvPicPr>
          <p:cNvPr id="7" name="Resim 6">
            <a:extLst>
              <a:ext uri="{FF2B5EF4-FFF2-40B4-BE49-F238E27FC236}">
                <a16:creationId xmlns:a16="http://schemas.microsoft.com/office/drawing/2014/main" id="{0DC89F9B-82F8-B95F-E1D6-0B40C25CB4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402" y="279109"/>
            <a:ext cx="6295598" cy="6578891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310AA1C4-2F5E-C18B-C268-A8984EE9D4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9604"/>
            <a:ext cx="5896402" cy="5698396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6B37AC8D-C1AC-DCE4-3967-55C256C06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166" y="3262882"/>
            <a:ext cx="1444877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9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31679" y="63388"/>
            <a:ext cx="2360429" cy="4465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/>
              <a:t> 6.TAŞINMAZ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859937"/>
              </p:ext>
            </p:extLst>
          </p:nvPr>
        </p:nvGraphicFramePr>
        <p:xfrm>
          <a:off x="0" y="412659"/>
          <a:ext cx="6145618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1877325">
                  <a:extLst>
                    <a:ext uri="{9D8B030D-6E8A-4147-A177-3AD203B41FA5}">
                      <a16:colId xmlns:a16="http://schemas.microsoft.com/office/drawing/2014/main" val="2869077916"/>
                    </a:ext>
                  </a:extLst>
                </a:gridCol>
                <a:gridCol w="4268293">
                  <a:extLst>
                    <a:ext uri="{9D8B030D-6E8A-4147-A177-3AD203B41FA5}">
                      <a16:colId xmlns:a16="http://schemas.microsoft.com/office/drawing/2014/main" val="20104695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ALTINOLUK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388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13428 / 19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67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1.040,17 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7769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 / E = 0.24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218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 VE SAYFİYE EVLERİ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886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6.500.000 TL</a:t>
                      </a:r>
                      <a:r>
                        <a:rPr lang="tr-TR" sz="9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29025"/>
                  </a:ext>
                </a:extLst>
              </a:tr>
            </a:tbl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7F08D6B6-5C9B-DD04-A2DA-0C16238DD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618" y="412659"/>
            <a:ext cx="6046382" cy="6875586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1F1EDF58-4D8E-A441-E30F-C0A993A82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0739"/>
            <a:ext cx="6145619" cy="5977506"/>
          </a:xfrm>
          <a:prstGeom prst="rect">
            <a:avLst/>
          </a:prstGeom>
        </p:spPr>
      </p:pic>
      <p:sp>
        <p:nvSpPr>
          <p:cNvPr id="12" name="5 Sol Ok">
            <a:extLst>
              <a:ext uri="{FF2B5EF4-FFF2-40B4-BE49-F238E27FC236}">
                <a16:creationId xmlns:a16="http://schemas.microsoft.com/office/drawing/2014/main" id="{673541C7-6BE5-4DDE-64BC-8EFCAFFCC19F}"/>
              </a:ext>
            </a:extLst>
          </p:cNvPr>
          <p:cNvSpPr/>
          <p:nvPr/>
        </p:nvSpPr>
        <p:spPr bwMode="auto">
          <a:xfrm rot="19898216">
            <a:off x="2710880" y="3799380"/>
            <a:ext cx="1575111" cy="377825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tr-TR" sz="850" dirty="0">
                <a:latin typeface="Arial" charset="0"/>
                <a:cs typeface="Arial" charset="0"/>
              </a:rPr>
              <a:t>  13428 ADA 19 PARSEL</a:t>
            </a:r>
          </a:p>
        </p:txBody>
      </p:sp>
    </p:spTree>
    <p:extLst>
      <p:ext uri="{BB962C8B-B14F-4D97-AF65-F5344CB8AC3E}">
        <p14:creationId xmlns:p14="http://schemas.microsoft.com/office/powerpoint/2010/main" val="3694648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98578" y="106666"/>
            <a:ext cx="2923955" cy="31897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tr-TR" b="1" dirty="0"/>
              <a:t>7.TAŞINMAZ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255462"/>
              </p:ext>
            </p:extLst>
          </p:nvPr>
        </p:nvGraphicFramePr>
        <p:xfrm>
          <a:off x="0" y="419911"/>
          <a:ext cx="6060557" cy="1037778"/>
        </p:xfrm>
        <a:graphic>
          <a:graphicData uri="http://schemas.openxmlformats.org/drawingml/2006/table">
            <a:tbl>
              <a:tblPr firstRow="1" firstCol="1" bandRow="1"/>
              <a:tblGrid>
                <a:gridCol w="1851341">
                  <a:extLst>
                    <a:ext uri="{9D8B030D-6E8A-4147-A177-3AD203B41FA5}">
                      <a16:colId xmlns:a16="http://schemas.microsoft.com/office/drawing/2014/main" val="2869077916"/>
                    </a:ext>
                  </a:extLst>
                </a:gridCol>
                <a:gridCol w="4209216">
                  <a:extLst>
                    <a:ext uri="{9D8B030D-6E8A-4147-A177-3AD203B41FA5}">
                      <a16:colId xmlns:a16="http://schemas.microsoft.com/office/drawing/2014/main" val="2010469587"/>
                    </a:ext>
                  </a:extLst>
                </a:gridCol>
              </a:tblGrid>
              <a:tr h="146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ALTINOLUK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388562"/>
                  </a:ext>
                </a:extLst>
              </a:tr>
              <a:tr h="146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13725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/ 6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167387"/>
                  </a:ext>
                </a:extLst>
              </a:tr>
              <a:tr h="146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1.062,91 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776926"/>
                  </a:ext>
                </a:extLst>
              </a:tr>
              <a:tr h="146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E = 0.24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121835"/>
                  </a:ext>
                </a:extLst>
              </a:tr>
              <a:tr h="1572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 VE SAYFİYE EVLERİ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886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AÇIKLAMA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endParaRPr lang="tr-TR" sz="9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29025"/>
                  </a:ext>
                </a:extLst>
              </a:tr>
              <a:tr h="146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kern="120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b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7.000.000 TL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172559"/>
                  </a:ext>
                </a:extLst>
              </a:tr>
            </a:tbl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CBAC9497-0A3D-2BE7-D98B-7314E54453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556" y="419910"/>
            <a:ext cx="6131443" cy="6438089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C28BEF6F-4283-0FF9-5055-8A2374D3F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57689"/>
            <a:ext cx="6060557" cy="5400311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6C0DB340-E3CE-FC75-2A07-BE0974EFF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489" y="3303399"/>
            <a:ext cx="1444877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36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30601" y="64162"/>
            <a:ext cx="3455877" cy="3721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/>
              <a:t> 8.TAŞINMAZ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876811"/>
              </p:ext>
            </p:extLst>
          </p:nvPr>
        </p:nvGraphicFramePr>
        <p:xfrm>
          <a:off x="0" y="364247"/>
          <a:ext cx="5858540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1960393">
                  <a:extLst>
                    <a:ext uri="{9D8B030D-6E8A-4147-A177-3AD203B41FA5}">
                      <a16:colId xmlns:a16="http://schemas.microsoft.com/office/drawing/2014/main" val="952049161"/>
                    </a:ext>
                  </a:extLst>
                </a:gridCol>
                <a:gridCol w="3898147">
                  <a:extLst>
                    <a:ext uri="{9D8B030D-6E8A-4147-A177-3AD203B41FA5}">
                      <a16:colId xmlns:a16="http://schemas.microsoft.com/office/drawing/2014/main" val="399631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ALTINOLUK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775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8820 / 15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653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1.003,82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208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A-2 / E=0.24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831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BAĞ VE SAYFİYE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EVLERİ</a:t>
                      </a: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29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6.000.000</a:t>
                      </a:r>
                      <a:r>
                        <a:rPr lang="tr-TR" sz="900" b="1" kern="120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TL</a:t>
                      </a:r>
                      <a:endParaRPr lang="tr-TR" sz="900" b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471894"/>
                  </a:ext>
                </a:extLst>
              </a:tr>
            </a:tbl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A5A4A844-5EE3-9FA8-C4ED-943536159F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540" y="364247"/>
            <a:ext cx="6333460" cy="649375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3F47EE3F-703A-8259-51DE-C1819356E8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741"/>
            <a:ext cx="5858540" cy="5613259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CD02E838-4E84-0B04-603A-3C16B2E59C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270" y="2647741"/>
            <a:ext cx="1310754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1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86675" y="46843"/>
            <a:ext cx="2347767" cy="31897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tr-TR" b="1" dirty="0"/>
              <a:t> 9.TAŞINMAZ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426433"/>
              </p:ext>
            </p:extLst>
          </p:nvPr>
        </p:nvGraphicFramePr>
        <p:xfrm>
          <a:off x="0" y="365821"/>
          <a:ext cx="6060558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2027992">
                  <a:extLst>
                    <a:ext uri="{9D8B030D-6E8A-4147-A177-3AD203B41FA5}">
                      <a16:colId xmlns:a16="http://schemas.microsoft.com/office/drawing/2014/main" val="952049161"/>
                    </a:ext>
                  </a:extLst>
                </a:gridCol>
                <a:gridCol w="4032566">
                  <a:extLst>
                    <a:ext uri="{9D8B030D-6E8A-4147-A177-3AD203B41FA5}">
                      <a16:colId xmlns:a16="http://schemas.microsoft.com/office/drawing/2014/main" val="399631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TALAS/ENDÜRLÜK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775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4867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/ 1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653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1.040,94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208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E=0.30 </a:t>
                      </a:r>
                      <a:r>
                        <a:rPr lang="tr-TR" sz="9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Yençok</a:t>
                      </a: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=7.50m.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831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KONUT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961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6.500.000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29034"/>
                  </a:ext>
                </a:extLst>
              </a:tr>
            </a:tbl>
          </a:graphicData>
        </a:graphic>
      </p:graphicFrame>
      <p:pic>
        <p:nvPicPr>
          <p:cNvPr id="10" name="Resim 9">
            <a:extLst>
              <a:ext uri="{FF2B5EF4-FFF2-40B4-BE49-F238E27FC236}">
                <a16:creationId xmlns:a16="http://schemas.microsoft.com/office/drawing/2014/main" id="{B45CF3FC-C309-6331-C82F-15A7EA42FF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80189" y="546186"/>
            <a:ext cx="6492179" cy="6131442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46F2D29D-2E65-CAE5-725D-8C3D59197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6314"/>
            <a:ext cx="6060558" cy="5611685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283CCC3E-71A6-5A17-039A-11B19E208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701" y="3746737"/>
            <a:ext cx="1450974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9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41673" y="-32342"/>
            <a:ext cx="2337288" cy="36399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b="1" dirty="0"/>
              <a:t> 10.TAŞINMAZ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AA574DEB-37AB-A777-6345-5FA6C620CF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802861"/>
              </p:ext>
            </p:extLst>
          </p:nvPr>
        </p:nvGraphicFramePr>
        <p:xfrm>
          <a:off x="0" y="299315"/>
          <a:ext cx="6071191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2031550">
                  <a:extLst>
                    <a:ext uri="{9D8B030D-6E8A-4147-A177-3AD203B41FA5}">
                      <a16:colId xmlns:a16="http://schemas.microsoft.com/office/drawing/2014/main" val="4166586405"/>
                    </a:ext>
                  </a:extLst>
                </a:gridCol>
                <a:gridCol w="4039641">
                  <a:extLst>
                    <a:ext uri="{9D8B030D-6E8A-4147-A177-3AD203B41FA5}">
                      <a16:colId xmlns:a16="http://schemas.microsoft.com/office/drawing/2014/main" val="4985112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TALAS/ENDÜRLÜK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587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4867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/ 2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94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756, 52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492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E=0.30 </a:t>
                      </a:r>
                      <a:r>
                        <a:rPr lang="tr-TR" sz="9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Yençok</a:t>
                      </a: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=7.50m.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706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KONUT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173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4.750.000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463123"/>
                  </a:ext>
                </a:extLst>
              </a:tr>
            </a:tbl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7D13625A-FC47-0CEC-D2E3-6E45B2C468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52255" y="518252"/>
            <a:ext cx="6558683" cy="6120807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24833CDE-9C28-5C2B-17C4-8F78AF632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808"/>
            <a:ext cx="6071191" cy="5678191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80CA2B43-F1FC-9CCA-4368-8D78E50C6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972" y="3216601"/>
            <a:ext cx="1450974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756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6343" y="0"/>
            <a:ext cx="1993640" cy="36150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b="1" dirty="0"/>
              <a:t> 11.TAŞINMAZ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E2127453-1F77-6CA8-ADB7-380AD24BF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199654"/>
              </p:ext>
            </p:extLst>
          </p:nvPr>
        </p:nvGraphicFramePr>
        <p:xfrm>
          <a:off x="0" y="352711"/>
          <a:ext cx="6251944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2092034">
                  <a:extLst>
                    <a:ext uri="{9D8B030D-6E8A-4147-A177-3AD203B41FA5}">
                      <a16:colId xmlns:a16="http://schemas.microsoft.com/office/drawing/2014/main" val="2492279746"/>
                    </a:ext>
                  </a:extLst>
                </a:gridCol>
                <a:gridCol w="4159910">
                  <a:extLst>
                    <a:ext uri="{9D8B030D-6E8A-4147-A177-3AD203B41FA5}">
                      <a16:colId xmlns:a16="http://schemas.microsoft.com/office/drawing/2014/main" val="20516525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TALAS/ENDÜRLÜK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03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4867</a:t>
                      </a: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/ 3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5870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883, 13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554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E=0.30 </a:t>
                      </a:r>
                      <a:r>
                        <a:rPr lang="tr-TR" sz="9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Yençok</a:t>
                      </a: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=7.50m.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5757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KONUT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719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5.500.000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359294"/>
                  </a:ext>
                </a:extLst>
              </a:tr>
            </a:tbl>
          </a:graphicData>
        </a:graphic>
      </p:graphicFrame>
      <p:pic>
        <p:nvPicPr>
          <p:cNvPr id="10" name="Resim 9">
            <a:extLst>
              <a:ext uri="{FF2B5EF4-FFF2-40B4-BE49-F238E27FC236}">
                <a16:creationId xmlns:a16="http://schemas.microsoft.com/office/drawing/2014/main" id="{25002FCC-57D6-C37B-2CE8-32D310D41A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92973" y="820478"/>
            <a:ext cx="6857999" cy="5940055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ECDE4049-F1A4-467E-B510-5B9A238AA0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204"/>
            <a:ext cx="6251944" cy="5653827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C1EDEC28-639B-9FD2-24B0-4704D59B4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1217" y="3032748"/>
            <a:ext cx="1505843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60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81914" y="26375"/>
            <a:ext cx="1950749" cy="29771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tr-TR" b="1" dirty="0"/>
              <a:t>12.TAŞINMAZ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568921"/>
              </p:ext>
            </p:extLst>
          </p:nvPr>
        </p:nvGraphicFramePr>
        <p:xfrm>
          <a:off x="0" y="324087"/>
          <a:ext cx="6134986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2052897">
                  <a:extLst>
                    <a:ext uri="{9D8B030D-6E8A-4147-A177-3AD203B41FA5}">
                      <a16:colId xmlns:a16="http://schemas.microsoft.com/office/drawing/2014/main" val="952049161"/>
                    </a:ext>
                  </a:extLst>
                </a:gridCol>
                <a:gridCol w="4082089">
                  <a:extLst>
                    <a:ext uri="{9D8B030D-6E8A-4147-A177-3AD203B41FA5}">
                      <a16:colId xmlns:a16="http://schemas.microsoft.com/office/drawing/2014/main" val="3996310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GESİ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775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505/ 7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6532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845,57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208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A-3 / E=0.45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831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KONUT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29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kern="1200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b="1" kern="12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282700" algn="l"/>
                        </a:tabLst>
                        <a:defRPr/>
                      </a:pPr>
                      <a:r>
                        <a:rPr lang="tr-TR" sz="9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5.500.000 TL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070146"/>
                  </a:ext>
                </a:extLst>
              </a:tr>
            </a:tbl>
          </a:graphicData>
        </a:graphic>
      </p:graphicFrame>
      <p:pic>
        <p:nvPicPr>
          <p:cNvPr id="8" name="Resim 7">
            <a:extLst>
              <a:ext uri="{FF2B5EF4-FFF2-40B4-BE49-F238E27FC236}">
                <a16:creationId xmlns:a16="http://schemas.microsoft.com/office/drawing/2014/main" id="{AD649DF9-4D8C-5A1D-2A31-C1288D8C95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986" y="324087"/>
            <a:ext cx="6057013" cy="6533913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E34724AF-FF0D-A2C8-74AF-3BBE46B8EE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4580"/>
            <a:ext cx="6134986" cy="5653419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31D4B65E-63F8-2AFC-1F4C-DE4510A04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493" y="3245811"/>
            <a:ext cx="1444877" cy="9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88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89475" y="67268"/>
            <a:ext cx="3555824" cy="3721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/>
              <a:t> 13.TAŞINMAZ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736196"/>
              </p:ext>
            </p:extLst>
          </p:nvPr>
        </p:nvGraphicFramePr>
        <p:xfrm>
          <a:off x="-3804" y="370458"/>
          <a:ext cx="6071191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1854590">
                  <a:extLst>
                    <a:ext uri="{9D8B030D-6E8A-4147-A177-3AD203B41FA5}">
                      <a16:colId xmlns:a16="http://schemas.microsoft.com/office/drawing/2014/main" val="2176483924"/>
                    </a:ext>
                  </a:extLst>
                </a:gridCol>
                <a:gridCol w="4216601">
                  <a:extLst>
                    <a:ext uri="{9D8B030D-6E8A-4147-A177-3AD203B41FA5}">
                      <a16:colId xmlns:a16="http://schemas.microsoft.com/office/drawing/2014/main" val="10731851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GESİ/KUZEY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261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695 / 4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440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863, 43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901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A-3/ E = 0,45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5717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KONUT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01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4.500.000 TL 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072454"/>
                  </a:ext>
                </a:extLst>
              </a:tr>
            </a:tbl>
          </a:graphicData>
        </a:graphic>
      </p:graphicFrame>
      <p:pic>
        <p:nvPicPr>
          <p:cNvPr id="10" name="Resim 9">
            <a:extLst>
              <a:ext uri="{FF2B5EF4-FFF2-40B4-BE49-F238E27FC236}">
                <a16:creationId xmlns:a16="http://schemas.microsoft.com/office/drawing/2014/main" id="{1219E131-B330-C2A9-00C3-8ABBF16904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4" y="1250952"/>
            <a:ext cx="6074995" cy="5631663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9247C75C-9CD9-772E-8DC7-C992A19FB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018" y="1874374"/>
            <a:ext cx="1444877" cy="920576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C8F3B9E5-90E6-E901-8038-8BC2A02CBE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191" y="370457"/>
            <a:ext cx="6120809" cy="648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53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10454" y="57474"/>
            <a:ext cx="3203014" cy="3827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dirty="0"/>
              <a:t> 14.TAŞINMAZ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61937"/>
              </p:ext>
            </p:extLst>
          </p:nvPr>
        </p:nvGraphicFramePr>
        <p:xfrm>
          <a:off x="0" y="440246"/>
          <a:ext cx="5975498" cy="841632"/>
        </p:xfrm>
        <a:graphic>
          <a:graphicData uri="http://schemas.openxmlformats.org/drawingml/2006/table">
            <a:tbl>
              <a:tblPr firstRow="1" firstCol="1" bandRow="1"/>
              <a:tblGrid>
                <a:gridCol w="1825358">
                  <a:extLst>
                    <a:ext uri="{9D8B030D-6E8A-4147-A177-3AD203B41FA5}">
                      <a16:colId xmlns:a16="http://schemas.microsoft.com/office/drawing/2014/main" val="1447853886"/>
                    </a:ext>
                  </a:extLst>
                </a:gridCol>
                <a:gridCol w="4150140">
                  <a:extLst>
                    <a:ext uri="{9D8B030D-6E8A-4147-A177-3AD203B41FA5}">
                      <a16:colId xmlns:a16="http://schemas.microsoft.com/office/drawing/2014/main" val="209324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MAHALLE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GESİ/KUZEY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796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ADA/PARSEL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695 / 5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9506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802 ,41  </a:t>
                      </a:r>
                      <a:r>
                        <a:rPr lang="tr-TR" sz="9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m²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185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KAT ADETİ / EMSAL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A-3/ E = 0,45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772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DURUMU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KONUT ALANI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43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MUHAMMEN</a:t>
                      </a:r>
                      <a:r>
                        <a:rPr lang="tr-TR" sz="900" b="1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BEDEL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82700" algn="l"/>
                        </a:tabLst>
                      </a:pPr>
                      <a:r>
                        <a:rPr lang="tr-TR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tr-T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4.250.000 TL</a:t>
                      </a:r>
                      <a:endParaRPr lang="tr-TR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279125"/>
                  </a:ext>
                </a:extLst>
              </a:tr>
            </a:tbl>
          </a:graphicData>
        </a:graphic>
      </p:graphicFrame>
      <p:pic>
        <p:nvPicPr>
          <p:cNvPr id="10" name="Resim 9">
            <a:extLst>
              <a:ext uri="{FF2B5EF4-FFF2-40B4-BE49-F238E27FC236}">
                <a16:creationId xmlns:a16="http://schemas.microsoft.com/office/drawing/2014/main" id="{D4D05DB4-A489-9559-D94F-F8CC67A8A5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0740"/>
            <a:ext cx="5975498" cy="553726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A3A6D3A5-A6EF-CFA1-E015-8907E9C41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749" y="2068718"/>
            <a:ext cx="1444877" cy="920576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C587A7CA-0577-CA86-2A22-66A57BEE4B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498" y="440246"/>
            <a:ext cx="6216502" cy="641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87499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Yüzeyler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7769</TotalTime>
  <Words>685</Words>
  <Application>Microsoft Office PowerPoint</Application>
  <PresentationFormat>Geniş ekran</PresentationFormat>
  <Paragraphs>315</Paragraphs>
  <Slides>16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3" baseType="lpstr">
      <vt:lpstr>Aptos</vt:lpstr>
      <vt:lpstr>Arial</vt:lpstr>
      <vt:lpstr>Calibri</vt:lpstr>
      <vt:lpstr>Times New Roman</vt:lpstr>
      <vt:lpstr>Trebuchet MS</vt:lpstr>
      <vt:lpstr>Wingdings 3</vt:lpstr>
      <vt:lpstr>Yüzeyler</vt:lpstr>
      <vt:lpstr>İHALE PARSELLERİ KATALOĞU</vt:lpstr>
      <vt:lpstr>TAŞINMAZ LİSTESİ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ve PROJE MÜDÜRLÜĞÜ</dc:title>
  <dc:creator>Vahit VS. SAHIN</dc:creator>
  <cp:lastModifiedBy>Ahmet Kahveci</cp:lastModifiedBy>
  <cp:revision>579</cp:revision>
  <cp:lastPrinted>2026-10-16T06:31:18Z</cp:lastPrinted>
  <dcterms:created xsi:type="dcterms:W3CDTF">2021-03-23T06:54:45Z</dcterms:created>
  <dcterms:modified xsi:type="dcterms:W3CDTF">2026-10-19T05:55:06Z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eodilabelclass">
    <vt:lpwstr>id_classification_restricted=3c9990e0-a748-41de-9d8c-db8783fa5103</vt:lpwstr>
  </property>
  <property fmtid="{D5CDD505-2E9C-101B-9397-08002B2CF9AE}" pid="3" name="geodilabeluser">
    <vt:lpwstr>user=akahveci</vt:lpwstr>
  </property>
  <property fmtid="{D5CDD505-2E9C-101B-9397-08002B2CF9AE}" pid="4" name="geodilabeltime">
    <vt:lpwstr>datetime=2026-10-19T05:55:06.047Z</vt:lpwstr>
  </property>
</Properties>
</file>